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90" r:id="rId1"/>
  </p:sldMasterIdLst>
  <p:notesMasterIdLst>
    <p:notesMasterId r:id="rId23"/>
  </p:notesMasterIdLst>
  <p:sldIdLst>
    <p:sldId id="256" r:id="rId2"/>
    <p:sldId id="305" r:id="rId3"/>
    <p:sldId id="258" r:id="rId4"/>
    <p:sldId id="304" r:id="rId5"/>
    <p:sldId id="260" r:id="rId6"/>
    <p:sldId id="281" r:id="rId7"/>
    <p:sldId id="295" r:id="rId8"/>
    <p:sldId id="297" r:id="rId9"/>
    <p:sldId id="300" r:id="rId10"/>
    <p:sldId id="265" r:id="rId11"/>
    <p:sldId id="289" r:id="rId12"/>
    <p:sldId id="290" r:id="rId13"/>
    <p:sldId id="268" r:id="rId14"/>
    <p:sldId id="292" r:id="rId15"/>
    <p:sldId id="271" r:id="rId16"/>
    <p:sldId id="283" r:id="rId17"/>
    <p:sldId id="296" r:id="rId18"/>
    <p:sldId id="299" r:id="rId19"/>
    <p:sldId id="301" r:id="rId20"/>
    <p:sldId id="306" r:id="rId21"/>
    <p:sldId id="307" r:id="rId2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E4F2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9372" autoAdjust="0"/>
  </p:normalViewPr>
  <p:slideViewPr>
    <p:cSldViewPr>
      <p:cViewPr>
        <p:scale>
          <a:sx n="75" d="100"/>
          <a:sy n="75" d="100"/>
        </p:scale>
        <p:origin x="-80" y="-20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notesMaster" Target="notesMasters/notesMaster1.xml"/><Relationship Id="rId24" Type="http://schemas.openxmlformats.org/officeDocument/2006/relationships/printerSettings" Target="printerSettings/printerSettings1.bin"/><Relationship Id="rId25" Type="http://schemas.openxmlformats.org/officeDocument/2006/relationships/presProps" Target="presProps.xml"/><Relationship Id="rId26" Type="http://schemas.openxmlformats.org/officeDocument/2006/relationships/viewProps" Target="viewProps.xml"/><Relationship Id="rId27" Type="http://schemas.openxmlformats.org/officeDocument/2006/relationships/theme" Target="theme/theme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FF8CB02-6BBF-AF42-AA99-3C6F0DD4CAD5}" type="datetimeFigureOut">
              <a:rPr lang="en-US" smtClean="0"/>
              <a:pPr/>
              <a:t>4/26/13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94CCF7-2967-A942-9500-5F47ECD16DE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980320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98348" y="1371600"/>
            <a:ext cx="8147304" cy="1344168"/>
          </a:xfrm>
        </p:spPr>
        <p:txBody>
          <a:bodyPr vert="horz" lIns="91440" tIns="45720" rIns="91440" bIns="45720" rtlCol="0" anchor="b" anchorCtr="0">
            <a:normAutofit/>
            <a:scene3d>
              <a:camera prst="orthographicFront"/>
              <a:lightRig rig="threePt" dir="t">
                <a:rot lat="0" lon="0" rev="10800000"/>
              </a:lightRig>
            </a:scene3d>
            <a:sp3d extrusionH="57150">
              <a:bevelT w="38100" h="38100" prst="relaxedInset"/>
              <a:bevelB w="38100" h="38100" prst="relaxedInset"/>
            </a:sp3d>
          </a:bodyPr>
          <a:lstStyle>
            <a:lvl1pPr algn="ctr" defTabSz="914400" rtl="0" eaLnBrk="1" latinLnBrk="0" hangingPunct="1">
              <a:lnSpc>
                <a:spcPts val="6400"/>
              </a:lnSpc>
              <a:spcBef>
                <a:spcPct val="0"/>
              </a:spcBef>
              <a:buNone/>
              <a:defRPr sz="6000" kern="1200">
                <a:solidFill>
                  <a:schemeClr val="bg1"/>
                </a:solidFill>
                <a:effectLst>
                  <a:outerShdw blurRad="25400" dist="19050" dir="4200000" algn="ctr" rotWithShape="0">
                    <a:schemeClr val="tx1">
                      <a:alpha val="40000"/>
                    </a:scheme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98348" y="2715767"/>
            <a:ext cx="8147304" cy="667512"/>
          </a:xfrm>
        </p:spPr>
        <p:txBody>
          <a:bodyPr vert="horz" lIns="91440" tIns="45720" rIns="91440" bIns="45720" rtlCol="0">
            <a:normAutofit/>
            <a:scene3d>
              <a:camera prst="orthographicFront"/>
              <a:lightRig rig="threePt" dir="t"/>
            </a:scene3d>
            <a:sp3d extrusionH="57150">
              <a:bevelT w="38100" h="38100" prst="relaxedInset"/>
              <a:bevelB w="38100" h="38100" prst="relaxedInset"/>
            </a:sp3d>
          </a:bodyPr>
          <a:lstStyle>
            <a:lvl1pPr marL="0" indent="0" algn="ctr" defTabSz="914400" rtl="0" eaLnBrk="1" latinLnBrk="0" hangingPunct="1">
              <a:spcBef>
                <a:spcPts val="0"/>
              </a:spcBef>
              <a:buClr>
                <a:schemeClr val="tx1">
                  <a:lumMod val="75000"/>
                  <a:lumOff val="25000"/>
                </a:schemeClr>
              </a:buClr>
              <a:buSzPct val="75000"/>
              <a:buFont typeface="Wingdings 2" pitchFamily="18" charset="2"/>
              <a:buNone/>
              <a:defRPr sz="2200" b="0" kern="1200" baseline="0">
                <a:solidFill>
                  <a:schemeClr val="bg1"/>
                </a:solidFill>
                <a:effectLst>
                  <a:outerShdw blurRad="25400" dist="25400" dir="4200000" algn="ctr" rotWithShape="0">
                    <a:schemeClr val="tx1">
                      <a:alpha val="40000"/>
                    </a:schemeClr>
                  </a:outerShdw>
                </a:effectLst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 vert="horz" lIns="91440" tIns="45720" rIns="91440" bIns="45720" rtlCol="0" anchor="ctr"/>
          <a:lstStyle>
            <a:lvl1pPr marL="0" algn="l" defTabSz="914400" rtl="0" eaLnBrk="1" latinLnBrk="0" hangingPunct="1">
              <a:defRPr sz="1100" kern="1200">
                <a:solidFill>
                  <a:schemeClr val="bg1">
                    <a:lumMod val="75000"/>
                    <a:lumOff val="25000"/>
                  </a:schemeClr>
                </a:solidFill>
                <a:effectLst>
                  <a:outerShdw blurRad="25400" dist="12700" dir="4200000" algn="ctr" rotWithShape="0">
                    <a:schemeClr val="tx1">
                      <a:alpha val="40000"/>
                    </a:schemeClr>
                  </a:outerShdw>
                </a:effectLst>
                <a:latin typeface="+mn-lt"/>
                <a:ea typeface="+mn-ea"/>
                <a:cs typeface="+mn-cs"/>
              </a:defRPr>
            </a:lvl1pPr>
          </a:lstStyle>
          <a:p>
            <a:fld id="{1BCF6E88-331B-423A-A32A-43D66C28DFC3}" type="datetimeFigureOut">
              <a:rPr lang="en-US" smtClean="0"/>
              <a:pPr/>
              <a:t>4/26/13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 vert="horz" lIns="91440" tIns="45720" rIns="91440" bIns="45720" rtlCol="0" anchor="ctr"/>
          <a:lstStyle>
            <a:lvl1pPr marL="0" algn="ctr" defTabSz="914400" rtl="0" eaLnBrk="1" latinLnBrk="0" hangingPunct="1">
              <a:defRPr sz="1100" kern="1200">
                <a:solidFill>
                  <a:schemeClr val="bg1">
                    <a:lumMod val="75000"/>
                    <a:lumOff val="25000"/>
                  </a:schemeClr>
                </a:solidFill>
                <a:effectLst>
                  <a:outerShdw blurRad="25400" dist="12700" dir="4200000" algn="ctr" rotWithShape="0">
                    <a:schemeClr val="tx1">
                      <a:alpha val="40000"/>
                    </a:schemeClr>
                  </a:outerShdw>
                </a:effectLst>
                <a:latin typeface="+mn-lt"/>
                <a:ea typeface="+mn-ea"/>
                <a:cs typeface="+mn-cs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 vert="horz" lIns="91440" tIns="45720" rIns="91440" bIns="45720" rtlCol="0" anchor="ctr"/>
          <a:lstStyle>
            <a:lvl1pPr marL="0" algn="r" defTabSz="914400" rtl="0" eaLnBrk="1" latinLnBrk="0" hangingPunct="1">
              <a:defRPr sz="1100" kern="1200">
                <a:solidFill>
                  <a:schemeClr val="bg1">
                    <a:lumMod val="75000"/>
                    <a:lumOff val="25000"/>
                  </a:schemeClr>
                </a:solidFill>
                <a:effectLst>
                  <a:outerShdw blurRad="25400" dist="12700" dir="4200000" algn="ctr" rotWithShape="0">
                    <a:schemeClr val="tx1">
                      <a:alpha val="40000"/>
                    </a:schemeClr>
                  </a:outerShdw>
                </a:effectLst>
                <a:latin typeface="+mn-lt"/>
                <a:ea typeface="+mn-ea"/>
                <a:cs typeface="+mn-cs"/>
              </a:defRPr>
            </a:lvl1pPr>
          </a:lstStyle>
          <a:p>
            <a:fld id="{D739C4FB-7D33-419B-8833-D1372BFD11C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7540" y="416859"/>
            <a:ext cx="3840480" cy="1994647"/>
          </a:xfrm>
        </p:spPr>
        <p:txBody>
          <a:bodyPr anchor="b"/>
          <a:lstStyle>
            <a:lvl1pPr algn="ctr">
              <a:defRPr sz="44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7540" y="2438400"/>
            <a:ext cx="3840480" cy="3316942"/>
          </a:xfrm>
        </p:spPr>
        <p:txBody>
          <a:bodyPr>
            <a:normAutofit/>
          </a:bodyPr>
          <a:lstStyle>
            <a:lvl1pPr marL="0" indent="0" algn="ctr">
              <a:spcBef>
                <a:spcPts val="600"/>
              </a:spcBef>
              <a:buNone/>
              <a:defRPr sz="17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CF6E88-331B-423A-A32A-43D66C28DFC3}" type="datetimeFigureOut">
              <a:rPr lang="en-US" smtClean="0"/>
              <a:pPr/>
              <a:t>4/26/13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B69CC1-83B3-4D72-BE5F-E4DF76ACDCE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Picture Placeholder 2"/>
          <p:cNvSpPr>
            <a:spLocks noGrp="1"/>
          </p:cNvSpPr>
          <p:nvPr>
            <p:ph type="pic" idx="1"/>
          </p:nvPr>
        </p:nvSpPr>
        <p:spPr>
          <a:xfrm>
            <a:off x="4805045" y="430306"/>
            <a:ext cx="3840480" cy="5432612"/>
          </a:xfrm>
          <a:solidFill>
            <a:schemeClr val="bg1">
              <a:lumMod val="85000"/>
            </a:schemeClr>
          </a:solidFill>
          <a:ln w="127000" cap="sq">
            <a:solidFill>
              <a:schemeClr val="bg1"/>
            </a:solidFill>
            <a:miter lim="800000"/>
          </a:ln>
          <a:effectLst>
            <a:outerShdw blurRad="76200" dist="12700" dir="5400000" sx="100500" sy="100500" rotWithShape="0">
              <a:prstClr val="black">
                <a:alpha val="30000"/>
              </a:prstClr>
            </a:outerShdw>
          </a:effectLst>
          <a:scene3d>
            <a:camera prst="orthographicFront"/>
            <a:lightRig rig="threePt" dir="t"/>
          </a:scene3d>
          <a:sp3d extrusionH="50800">
            <a:extrusionClr>
              <a:schemeClr val="tx1"/>
            </a:extrusionClr>
            <a:contourClr>
              <a:schemeClr val="tx1"/>
            </a:contourClr>
          </a:sp3d>
        </p:spPr>
        <p:txBody>
          <a:bodyPr vert="horz" lIns="91440" tIns="45720" rIns="91440" bIns="45720" rtlCol="0">
            <a:normAutofit/>
          </a:bodyPr>
          <a:lstStyle>
            <a:lvl1pPr marL="457200" indent="-457200" algn="l" defTabSz="914400" rtl="0" eaLnBrk="1" latinLnBrk="0" hangingPunct="1">
              <a:spcBef>
                <a:spcPts val="2000"/>
              </a:spcBef>
              <a:buClr>
                <a:schemeClr val="accent2">
                  <a:lumMod val="50000"/>
                  <a:lumOff val="50000"/>
                </a:schemeClr>
              </a:buClr>
              <a:buSzPct val="75000"/>
              <a:buFont typeface="Wingdings 2" pitchFamily="18" charset="2"/>
              <a:buNone/>
              <a:defRPr sz="2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5pPr>
              <a:defRPr/>
            </a:lvl5pPr>
            <a:lvl7pPr marL="2743200" indent="-457200">
              <a:defRPr/>
            </a:lvl7pPr>
            <a:lvl8pPr marL="2743200" indent="-457200">
              <a:defRPr/>
            </a:lvl8pPr>
            <a:lvl9pPr marL="2743200" indent="-457200">
              <a:defRPr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CF6E88-331B-423A-A32A-43D66C28DFC3}" type="datetimeFigureOut">
              <a:rPr lang="en-US" smtClean="0"/>
              <a:pPr/>
              <a:t>4/26/13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B69CC1-83B3-4D72-BE5F-E4DF76ACDCE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261412" y="417513"/>
            <a:ext cx="1600200" cy="570865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11174" y="417513"/>
            <a:ext cx="6499225" cy="5708650"/>
          </a:xfrm>
        </p:spPr>
        <p:txBody>
          <a:bodyPr vert="eaVert"/>
          <a:lstStyle>
            <a:lvl5pPr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CF6E88-331B-423A-A32A-43D66C28DFC3}" type="datetimeFigureOut">
              <a:rPr lang="en-US" smtClean="0"/>
              <a:pPr/>
              <a:t>4/26/13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B69CC1-83B3-4D72-BE5F-E4DF76ACDCE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losing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 vert="horz" lIns="91440" tIns="45720" rIns="91440" bIns="45720" rtlCol="0" anchor="ctr"/>
          <a:lstStyle>
            <a:lvl1pPr marL="0" algn="l" defTabSz="914400" rtl="0" eaLnBrk="1" latinLnBrk="0" hangingPunct="1">
              <a:defRPr sz="1100" kern="1200">
                <a:solidFill>
                  <a:schemeClr val="bg1">
                    <a:lumMod val="75000"/>
                    <a:lumOff val="25000"/>
                  </a:schemeClr>
                </a:solidFill>
                <a:effectLst>
                  <a:outerShdw blurRad="25400" dist="12700" dir="4200000" algn="ctr" rotWithShape="0">
                    <a:schemeClr val="tx1">
                      <a:alpha val="40000"/>
                    </a:schemeClr>
                  </a:outerShdw>
                </a:effectLst>
                <a:latin typeface="+mn-lt"/>
                <a:ea typeface="+mn-ea"/>
                <a:cs typeface="+mn-cs"/>
              </a:defRPr>
            </a:lvl1pPr>
          </a:lstStyle>
          <a:p>
            <a:fld id="{1BCF6E88-331B-423A-A32A-43D66C28DFC3}" type="datetimeFigureOut">
              <a:rPr lang="en-US" smtClean="0"/>
              <a:pPr/>
              <a:t>4/26/13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 vert="horz" lIns="91440" tIns="45720" rIns="91440" bIns="45720" rtlCol="0" anchor="ctr"/>
          <a:lstStyle>
            <a:lvl1pPr marL="0" algn="ctr" defTabSz="914400" rtl="0" eaLnBrk="1" latinLnBrk="0" hangingPunct="1">
              <a:defRPr sz="1100" kern="1200">
                <a:solidFill>
                  <a:schemeClr val="bg1">
                    <a:lumMod val="75000"/>
                    <a:lumOff val="25000"/>
                  </a:schemeClr>
                </a:solidFill>
                <a:effectLst>
                  <a:outerShdw blurRad="25400" dist="12700" dir="4200000" algn="ctr" rotWithShape="0">
                    <a:schemeClr val="tx1">
                      <a:alpha val="40000"/>
                    </a:schemeClr>
                  </a:outerShdw>
                </a:effectLst>
                <a:latin typeface="+mn-lt"/>
                <a:ea typeface="+mn-ea"/>
                <a:cs typeface="+mn-cs"/>
              </a:defRPr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 vert="horz" lIns="91440" tIns="45720" rIns="91440" bIns="45720" rtlCol="0" anchor="ctr"/>
          <a:lstStyle>
            <a:lvl1pPr marL="0" algn="r" defTabSz="914400" rtl="0" eaLnBrk="1" latinLnBrk="0" hangingPunct="1">
              <a:defRPr sz="1100" kern="1200">
                <a:solidFill>
                  <a:schemeClr val="bg1">
                    <a:lumMod val="75000"/>
                    <a:lumOff val="25000"/>
                  </a:schemeClr>
                </a:solidFill>
                <a:effectLst>
                  <a:outerShdw blurRad="25400" dist="12700" dir="4200000" algn="ctr" rotWithShape="0">
                    <a:schemeClr val="tx1">
                      <a:alpha val="40000"/>
                    </a:schemeClr>
                  </a:outerShdw>
                </a:effectLst>
                <a:latin typeface="+mn-lt"/>
                <a:ea typeface="+mn-ea"/>
                <a:cs typeface="+mn-cs"/>
              </a:defRPr>
            </a:lvl1pPr>
          </a:lstStyle>
          <a:p>
            <a:fld id="{F8B69CC1-83B3-4D72-BE5F-E4DF76ACDCE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CF6E88-331B-423A-A32A-43D66C28DFC3}" type="datetimeFigureOut">
              <a:rPr lang="en-US" smtClean="0"/>
              <a:pPr/>
              <a:t>4/26/13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B69CC1-83B3-4D72-BE5F-E4DF76ACDCE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 with Picture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98475" y="4343398"/>
            <a:ext cx="8147049" cy="1346013"/>
          </a:xfrm>
        </p:spPr>
        <p:txBody>
          <a:bodyPr>
            <a:normAutofit/>
            <a:scene3d>
              <a:camera prst="orthographicFront"/>
              <a:lightRig rig="threePt" dir="t">
                <a:rot lat="0" lon="0" rev="10800000"/>
              </a:lightRig>
            </a:scene3d>
            <a:sp3d extrusionH="57150">
              <a:bevelT w="38100" h="38100" prst="relaxedInset"/>
              <a:bevelB w="38100" h="38100" prst="relaxedInset"/>
            </a:sp3d>
          </a:bodyPr>
          <a:lstStyle>
            <a:lvl1pPr>
              <a:lnSpc>
                <a:spcPts val="6400"/>
              </a:lnSpc>
              <a:defRPr sz="6000">
                <a:solidFill>
                  <a:schemeClr val="bg1"/>
                </a:solidFill>
                <a:effectLst>
                  <a:outerShdw blurRad="25400" dist="19050" dir="4200000" algn="ctr" rotWithShape="0">
                    <a:schemeClr val="tx1">
                      <a:alpha val="40000"/>
                    </a:schemeClr>
                  </a:outerShdw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98475" y="5688105"/>
            <a:ext cx="8147050" cy="663387"/>
          </a:xfrm>
        </p:spPr>
        <p:txBody>
          <a:bodyPr>
            <a:scene3d>
              <a:camera prst="orthographicFront"/>
              <a:lightRig rig="threePt" dir="t"/>
            </a:scene3d>
            <a:sp3d extrusionH="57150">
              <a:bevelT w="38100" h="38100" prst="relaxedInset"/>
              <a:bevelB w="38100" h="38100" prst="relaxedInset"/>
            </a:sp3d>
          </a:bodyPr>
          <a:lstStyle>
            <a:lvl1pPr marL="0" indent="0" algn="ctr">
              <a:spcBef>
                <a:spcPts val="0"/>
              </a:spcBef>
              <a:buNone/>
              <a:defRPr b="0" baseline="0">
                <a:solidFill>
                  <a:schemeClr val="bg1"/>
                </a:solidFill>
                <a:effectLst>
                  <a:outerShdw blurRad="25400" dist="25400" dir="4200000" algn="ctr" rotWithShape="0">
                    <a:schemeClr val="tx1">
                      <a:alpha val="40000"/>
                    </a:schemeClr>
                  </a:outerShdw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75000"/>
                    <a:lumOff val="25000"/>
                  </a:schemeClr>
                </a:solidFill>
                <a:effectLst>
                  <a:outerShdw blurRad="25400" dist="12700" dir="4200000" algn="ctr" rotWithShape="0">
                    <a:schemeClr val="tx1">
                      <a:alpha val="40000"/>
                    </a:schemeClr>
                  </a:outerShdw>
                </a:effectLst>
              </a:defRPr>
            </a:lvl1pPr>
          </a:lstStyle>
          <a:p>
            <a:fld id="{1BCF6E88-331B-423A-A32A-43D66C28DFC3}" type="datetimeFigureOut">
              <a:rPr lang="en-US" smtClean="0"/>
              <a:pPr/>
              <a:t>4/26/13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75000"/>
                    <a:lumOff val="25000"/>
                  </a:schemeClr>
                </a:solidFill>
                <a:effectLst>
                  <a:outerShdw blurRad="25400" dist="12700" dir="4200000" algn="ctr" rotWithShape="0">
                    <a:schemeClr val="tx1">
                      <a:alpha val="40000"/>
                    </a:schemeClr>
                  </a:outerShdw>
                </a:effectLst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75000"/>
                    <a:lumOff val="25000"/>
                  </a:schemeClr>
                </a:solidFill>
                <a:effectLst>
                  <a:outerShdw blurRad="25400" dist="12700" dir="4200000" algn="ctr" rotWithShape="0">
                    <a:schemeClr val="tx1">
                      <a:alpha val="40000"/>
                    </a:schemeClr>
                  </a:outerShdw>
                </a:effectLst>
              </a:defRPr>
            </a:lvl1pPr>
          </a:lstStyle>
          <a:p>
            <a:fld id="{F8B69CC1-83B3-4D72-BE5F-E4DF76ACDCE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13"/>
          </p:nvPr>
        </p:nvSpPr>
        <p:spPr>
          <a:xfrm>
            <a:off x="1981200" y="685800"/>
            <a:ext cx="5181600" cy="3352800"/>
          </a:xfrm>
          <a:solidFill>
            <a:schemeClr val="tx1">
              <a:lumMod val="75000"/>
            </a:schemeClr>
          </a:solidFill>
          <a:ln w="127000" cap="sq">
            <a:solidFill>
              <a:schemeClr val="tx1"/>
            </a:solidFill>
            <a:miter lim="800000"/>
          </a:ln>
          <a:effectLst>
            <a:outerShdw blurRad="63500" sx="101000" sy="101000" algn="ctr" rotWithShape="0">
              <a:schemeClr val="bg2">
                <a:lumMod val="20000"/>
                <a:lumOff val="80000"/>
                <a:alpha val="40000"/>
              </a:schemeClr>
            </a:outerShdw>
          </a:effectLst>
          <a:scene3d>
            <a:camera prst="orthographicFront"/>
            <a:lightRig rig="twoPt" dir="t">
              <a:rot lat="0" lon="0" rev="9000000"/>
            </a:lightRig>
          </a:scene3d>
          <a:sp3d prstMaterial="matte">
            <a:bevelT w="12700" prst="relaxedInset"/>
            <a:bevelB w="38100" h="127000" prst="relaxedInset"/>
            <a:extrusionClr>
              <a:schemeClr val="tx1"/>
            </a:extrusionClr>
            <a:contourClr>
              <a:schemeClr val="tx1"/>
            </a:contourClr>
          </a:sp3d>
        </p:spPr>
        <p:txBody>
          <a:bodyPr/>
          <a:lstStyle>
            <a:lvl1pPr>
              <a:buNone/>
              <a:defRPr/>
            </a:lvl1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8475" y="1774826"/>
            <a:ext cx="8147050" cy="1873250"/>
          </a:xfrm>
        </p:spPr>
        <p:txBody>
          <a:bodyPr anchor="b" anchorCtr="0"/>
          <a:lstStyle>
            <a:lvl1pPr algn="ctr">
              <a:defRPr sz="6000" b="0" cap="none" baseline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8475" y="3654519"/>
            <a:ext cx="8147050" cy="1500187"/>
          </a:xfrm>
        </p:spPr>
        <p:txBody>
          <a:bodyPr anchor="t" anchorCtr="0">
            <a:normAutofit/>
          </a:bodyPr>
          <a:lstStyle>
            <a:lvl1pPr marL="0" indent="0" algn="ctr">
              <a:spcBef>
                <a:spcPts val="0"/>
              </a:spcBef>
              <a:buNone/>
              <a:defRPr sz="2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CF6E88-331B-423A-A32A-43D66C28DFC3}" type="datetimeFigureOut">
              <a:rPr lang="en-US" smtClean="0"/>
              <a:pPr/>
              <a:t>4/26/13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B69CC1-83B3-4D72-BE5F-E4DF76ACDCE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8475" y="94129"/>
            <a:ext cx="8147051" cy="145228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98475" y="1762125"/>
            <a:ext cx="3840480" cy="4364038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2290763" indent="-461963">
              <a:defRPr sz="1800"/>
            </a:lvl6pPr>
            <a:lvl7pPr marL="2290763" indent="-461963">
              <a:defRPr sz="1800"/>
            </a:lvl7pPr>
            <a:lvl8pPr marL="2290763" indent="-461963">
              <a:defRPr sz="1800"/>
            </a:lvl8pPr>
            <a:lvl9pPr marL="2290763" indent="-461963"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05046" y="1762125"/>
            <a:ext cx="3840480" cy="4364038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 marL="2290763" indent="-461963">
              <a:defRPr sz="1800"/>
            </a:lvl5pPr>
            <a:lvl6pPr marL="2290763" indent="-461963">
              <a:defRPr sz="1800"/>
            </a:lvl6pPr>
            <a:lvl7pPr marL="2290763" indent="-461963">
              <a:defRPr sz="1800"/>
            </a:lvl7pPr>
            <a:lvl8pPr marL="2290763" indent="-461963">
              <a:defRPr sz="1800"/>
            </a:lvl8pPr>
            <a:lvl9pPr marL="2290763" indent="-461963"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CF6E88-331B-423A-A32A-43D66C28DFC3}" type="datetimeFigureOut">
              <a:rPr lang="en-US" smtClean="0"/>
              <a:pPr/>
              <a:t>4/26/13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B69CC1-83B3-4D72-BE5F-E4DF76ACDCE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8475" y="94129"/>
            <a:ext cx="8147051" cy="1452283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8475" y="1550894"/>
            <a:ext cx="3840480" cy="715962"/>
          </a:xfrm>
        </p:spPr>
        <p:txBody>
          <a:bodyPr anchor="b"/>
          <a:lstStyle>
            <a:lvl1pPr marL="0" indent="0" algn="ctr">
              <a:spcBef>
                <a:spcPts val="0"/>
              </a:spcBef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8475" y="2541494"/>
            <a:ext cx="3840480" cy="3584668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2290763" indent="-461963">
              <a:defRPr sz="1600"/>
            </a:lvl6pPr>
            <a:lvl7pPr marL="2290763" indent="-461963">
              <a:defRPr sz="1600"/>
            </a:lvl7pPr>
            <a:lvl8pPr marL="2290763" indent="-461963">
              <a:defRPr sz="1600"/>
            </a:lvl8pPr>
            <a:lvl9pPr marL="2290763" indent="-461963"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05046" y="1550894"/>
            <a:ext cx="3840480" cy="715962"/>
          </a:xfrm>
        </p:spPr>
        <p:txBody>
          <a:bodyPr anchor="b"/>
          <a:lstStyle>
            <a:lvl1pPr marL="0" indent="0" algn="ctr">
              <a:spcBef>
                <a:spcPts val="0"/>
              </a:spcBef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805046" y="2541494"/>
            <a:ext cx="3840480" cy="3584668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2290763" indent="-461963">
              <a:defRPr sz="1600"/>
            </a:lvl6pPr>
            <a:lvl7pPr marL="2290763" indent="-461963">
              <a:defRPr sz="1600"/>
            </a:lvl7pPr>
            <a:lvl8pPr marL="2290763" indent="-461963">
              <a:defRPr sz="1600"/>
            </a:lvl8pPr>
            <a:lvl9pPr marL="2290763" indent="-461963"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CF6E88-331B-423A-A32A-43D66C28DFC3}" type="datetimeFigureOut">
              <a:rPr lang="en-US" smtClean="0"/>
              <a:pPr/>
              <a:t>4/26/13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B69CC1-83B3-4D72-BE5F-E4DF76ACDCED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1" name="Straight Connector 10"/>
          <p:cNvCxnSpPr/>
          <p:nvPr/>
        </p:nvCxnSpPr>
        <p:spPr>
          <a:xfrm>
            <a:off x="502920" y="2353235"/>
            <a:ext cx="3840480" cy="1588"/>
          </a:xfrm>
          <a:prstGeom prst="line">
            <a:avLst/>
          </a:prstGeom>
          <a:ln w="63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4805045" y="2353235"/>
            <a:ext cx="3840480" cy="1588"/>
          </a:xfrm>
          <a:prstGeom prst="line">
            <a:avLst/>
          </a:prstGeom>
          <a:ln w="63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CF6E88-331B-423A-A32A-43D66C28DFC3}" type="datetimeFigureOut">
              <a:rPr lang="en-US" smtClean="0"/>
              <a:pPr/>
              <a:t>4/26/13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B69CC1-83B3-4D72-BE5F-E4DF76ACDCE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CF6E88-331B-423A-A32A-43D66C28DFC3}" type="datetimeFigureOut">
              <a:rPr lang="en-US" smtClean="0"/>
              <a:pPr/>
              <a:t>4/26/13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B69CC1-83B3-4D72-BE5F-E4DF76ACDCE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7540" y="416859"/>
            <a:ext cx="3840480" cy="1994647"/>
          </a:xfrm>
        </p:spPr>
        <p:txBody>
          <a:bodyPr anchor="b"/>
          <a:lstStyle>
            <a:lvl1pPr algn="ctr">
              <a:defRPr sz="44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92532" y="403412"/>
            <a:ext cx="3840480" cy="5722751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2290763" indent="-461963">
              <a:defRPr sz="1800"/>
            </a:lvl6pPr>
            <a:lvl7pPr marL="2290763" indent="-461963">
              <a:defRPr sz="1800"/>
            </a:lvl7pPr>
            <a:lvl8pPr marL="2290763" indent="-461963">
              <a:defRPr sz="1800"/>
            </a:lvl8pPr>
            <a:lvl9pPr marL="2290763" indent="-461963"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7540" y="2438400"/>
            <a:ext cx="3840480" cy="3316942"/>
          </a:xfrm>
        </p:spPr>
        <p:txBody>
          <a:bodyPr>
            <a:normAutofit/>
          </a:bodyPr>
          <a:lstStyle>
            <a:lvl1pPr marL="0" indent="0" algn="ctr">
              <a:spcBef>
                <a:spcPts val="600"/>
              </a:spcBef>
              <a:buNone/>
              <a:defRPr sz="17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CF6E88-331B-423A-A32A-43D66C28DFC3}" type="datetimeFigureOut">
              <a:rPr lang="en-US" smtClean="0"/>
              <a:pPr/>
              <a:t>4/26/13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B69CC1-83B3-4D72-BE5F-E4DF76ACDCE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98475" y="94129"/>
            <a:ext cx="8147051" cy="1452283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8475" y="1761565"/>
            <a:ext cx="8147051" cy="436459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88259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1BCF6E88-331B-423A-A32A-43D66C28DFC3}" type="datetimeFigureOut">
              <a:rPr lang="en-US" smtClean="0"/>
              <a:pPr/>
              <a:t>4/26/13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817659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F8B69CC1-83B3-4D72-BE5F-E4DF76ACDCED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91" r:id="rId1"/>
    <p:sldLayoutId id="2147483892" r:id="rId2"/>
    <p:sldLayoutId id="2147483893" r:id="rId3"/>
    <p:sldLayoutId id="2147483894" r:id="rId4"/>
    <p:sldLayoutId id="2147483895" r:id="rId5"/>
    <p:sldLayoutId id="2147483896" r:id="rId6"/>
    <p:sldLayoutId id="2147483897" r:id="rId7"/>
    <p:sldLayoutId id="2147483898" r:id="rId8"/>
    <p:sldLayoutId id="2147483899" r:id="rId9"/>
    <p:sldLayoutId id="2147483900" r:id="rId10"/>
    <p:sldLayoutId id="2147483901" r:id="rId11"/>
    <p:sldLayoutId id="2147483902" r:id="rId12"/>
    <p:sldLayoutId id="2147483903" r:id="rId13"/>
  </p:sldLayoutIdLst>
  <p:txStyles>
    <p:titleStyle>
      <a:lvl1pPr algn="ctr" defTabSz="914400" rtl="0" eaLnBrk="1" latinLnBrk="0" hangingPunct="1">
        <a:spcBef>
          <a:spcPct val="0"/>
        </a:spcBef>
        <a:buNone/>
        <a:defRPr sz="5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200" indent="-457200" algn="l" defTabSz="914400" rtl="0" eaLnBrk="1" latinLnBrk="0" hangingPunct="1">
        <a:spcBef>
          <a:spcPts val="2000"/>
        </a:spcBef>
        <a:buClr>
          <a:schemeClr val="tx1">
            <a:lumMod val="75000"/>
            <a:lumOff val="25000"/>
          </a:schemeClr>
        </a:buClr>
        <a:buSzPct val="75000"/>
        <a:buFont typeface="Wingdings 2" pitchFamily="18" charset="2"/>
        <a:buChar char="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914400" indent="-457200" algn="l" defTabSz="914400" rtl="0" eaLnBrk="1" latinLnBrk="0" hangingPunct="1">
        <a:spcBef>
          <a:spcPts val="600"/>
        </a:spcBef>
        <a:buClr>
          <a:schemeClr val="tx1">
            <a:lumMod val="50000"/>
            <a:lumOff val="50000"/>
          </a:schemeClr>
        </a:buClr>
        <a:buSzPct val="75000"/>
        <a:buFont typeface="Wingdings 2" pitchFamily="18" charset="2"/>
        <a:buChar char="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371600" indent="-457200" algn="l" defTabSz="914400" rtl="0" eaLnBrk="1" latinLnBrk="0" hangingPunct="1">
        <a:spcBef>
          <a:spcPts val="600"/>
        </a:spcBef>
        <a:buClr>
          <a:schemeClr val="tx1">
            <a:lumMod val="75000"/>
            <a:lumOff val="25000"/>
          </a:schemeClr>
        </a:buClr>
        <a:buSzPct val="75000"/>
        <a:buFont typeface="Wingdings 2" pitchFamily="18" charset="2"/>
        <a:buChar char="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828800" indent="-457200" algn="l" defTabSz="914400" rtl="0" eaLnBrk="1" latinLnBrk="0" hangingPunct="1">
        <a:spcBef>
          <a:spcPts val="600"/>
        </a:spcBef>
        <a:buClr>
          <a:schemeClr val="tx1">
            <a:lumMod val="50000"/>
            <a:lumOff val="50000"/>
          </a:schemeClr>
        </a:buClr>
        <a:buSzPct val="75000"/>
        <a:buFont typeface="Wingdings 2" pitchFamily="18" charset="2"/>
        <a:buChar char="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286000" indent="-457200" algn="l" defTabSz="914400" rtl="0" eaLnBrk="1" latinLnBrk="0" hangingPunct="1">
        <a:spcBef>
          <a:spcPts val="600"/>
        </a:spcBef>
        <a:buClr>
          <a:schemeClr val="tx1">
            <a:lumMod val="75000"/>
            <a:lumOff val="25000"/>
          </a:schemeClr>
        </a:buClr>
        <a:buSzPct val="75000"/>
        <a:buFont typeface="Wingdings 2" pitchFamily="18" charset="2"/>
        <a:buChar char="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743200" indent="-461963" algn="l" defTabSz="914400" rtl="0" eaLnBrk="1" latinLnBrk="0" hangingPunct="1">
        <a:spcBef>
          <a:spcPct val="20000"/>
        </a:spcBef>
        <a:buClr>
          <a:schemeClr val="tx1">
            <a:lumMod val="50000"/>
            <a:lumOff val="50000"/>
          </a:schemeClr>
        </a:buClr>
        <a:buSzPct val="75000"/>
        <a:buFont typeface="Wingdings 2" pitchFamily="18" charset="2"/>
        <a:buChar char=""/>
        <a:defRPr lang="en-US" sz="1800" kern="1200" dirty="0" smtClean="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3205163" indent="-461963" algn="l" defTabSz="914400" rtl="0" eaLnBrk="1" latinLnBrk="0" hangingPunct="1">
        <a:spcBef>
          <a:spcPct val="20000"/>
        </a:spcBef>
        <a:buClr>
          <a:schemeClr val="tx1">
            <a:lumMod val="75000"/>
            <a:lumOff val="25000"/>
          </a:schemeClr>
        </a:buClr>
        <a:buSzPct val="75000"/>
        <a:buFont typeface="Wingdings 2" pitchFamily="18" charset="2"/>
        <a:buChar char=""/>
        <a:defRPr lang="en-US" sz="1800" kern="1200" dirty="0" smtClean="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657600" indent="-461963" algn="l" defTabSz="914400" rtl="0" eaLnBrk="1" latinLnBrk="0" hangingPunct="1">
        <a:spcBef>
          <a:spcPct val="20000"/>
        </a:spcBef>
        <a:buClr>
          <a:schemeClr val="tx1">
            <a:lumMod val="50000"/>
            <a:lumOff val="50000"/>
          </a:schemeClr>
        </a:buClr>
        <a:buSzPct val="75000"/>
        <a:buFont typeface="Wingdings 2" pitchFamily="18" charset="2"/>
        <a:buChar char=""/>
        <a:defRPr lang="en-US" sz="1800" kern="1200" dirty="0" smtClean="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4119563" indent="-461963" algn="l" defTabSz="914400" rtl="0" eaLnBrk="1" latinLnBrk="0" hangingPunct="1">
        <a:spcBef>
          <a:spcPct val="20000"/>
        </a:spcBef>
        <a:buClr>
          <a:schemeClr val="tx1">
            <a:lumMod val="75000"/>
            <a:lumOff val="25000"/>
          </a:schemeClr>
        </a:buClr>
        <a:buSzPct val="75000"/>
        <a:buFont typeface="Wingdings 2" pitchFamily="18" charset="2"/>
        <a:buChar char=""/>
        <a:defRPr lang="en-US" sz="1800" kern="1200" dirty="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4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1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4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4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6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9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0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1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2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3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4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4" Type="http://schemas.openxmlformats.org/officeDocument/2006/relationships/image" Target="../media/image37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5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4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image" Target="../media/image9.png"/><Relationship Id="rId3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4" Type="http://schemas.openxmlformats.org/officeDocument/2006/relationships/image" Target="../media/image13.png"/><Relationship Id="rId5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5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6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4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7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876800" y="1371600"/>
            <a:ext cx="4267200" cy="4572000"/>
          </a:xfrm>
          <a:ln>
            <a:noFill/>
          </a:ln>
        </p:spPr>
        <p:txBody>
          <a:bodyPr>
            <a:noAutofit/>
          </a:bodyPr>
          <a:lstStyle/>
          <a:p>
            <a:r>
              <a:rPr lang="en-US" b="1" dirty="0" smtClean="0">
                <a:ln>
                  <a:solidFill>
                    <a:schemeClr val="bg2">
                      <a:lumMod val="60000"/>
                      <a:lumOff val="40000"/>
                    </a:schemeClr>
                  </a:solidFill>
                </a:ln>
                <a:solidFill>
                  <a:schemeClr val="bg2">
                    <a:lumMod val="60000"/>
                    <a:lumOff val="40000"/>
                  </a:schemeClr>
                </a:soli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</a:rPr>
              <a:t/>
            </a:r>
            <a:br>
              <a:rPr lang="en-US" b="1" dirty="0" smtClean="0">
                <a:ln>
                  <a:solidFill>
                    <a:schemeClr val="bg2">
                      <a:lumMod val="60000"/>
                      <a:lumOff val="40000"/>
                    </a:schemeClr>
                  </a:solidFill>
                </a:ln>
                <a:solidFill>
                  <a:schemeClr val="bg2">
                    <a:lumMod val="60000"/>
                    <a:lumOff val="40000"/>
                  </a:schemeClr>
                </a:soli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</a:rPr>
            </a:br>
            <a:r>
              <a:rPr lang="en-US" b="1" dirty="0" smtClean="0">
                <a:ln>
                  <a:solidFill>
                    <a:schemeClr val="bg2">
                      <a:lumMod val="60000"/>
                      <a:lumOff val="40000"/>
                    </a:schemeClr>
                  </a:solidFill>
                </a:ln>
                <a:solidFill>
                  <a:schemeClr val="bg2">
                    <a:lumMod val="60000"/>
                    <a:lumOff val="40000"/>
                  </a:schemeClr>
                </a:soli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</a:rPr>
              <a:t>Weathering &amp; </a:t>
            </a:r>
            <a:br>
              <a:rPr lang="en-US" b="1" dirty="0" smtClean="0">
                <a:ln>
                  <a:solidFill>
                    <a:schemeClr val="bg2">
                      <a:lumMod val="60000"/>
                      <a:lumOff val="40000"/>
                    </a:schemeClr>
                  </a:solidFill>
                </a:ln>
                <a:solidFill>
                  <a:schemeClr val="bg2">
                    <a:lumMod val="60000"/>
                    <a:lumOff val="40000"/>
                  </a:schemeClr>
                </a:soli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</a:rPr>
            </a:br>
            <a:r>
              <a:rPr lang="en-US" b="1" dirty="0" smtClean="0">
                <a:ln>
                  <a:solidFill>
                    <a:schemeClr val="bg2">
                      <a:lumMod val="60000"/>
                      <a:lumOff val="40000"/>
                    </a:schemeClr>
                  </a:solidFill>
                </a:ln>
                <a:solidFill>
                  <a:schemeClr val="bg2">
                    <a:lumMod val="60000"/>
                    <a:lumOff val="40000"/>
                  </a:schemeClr>
                </a:soli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</a:rPr>
              <a:t>Erosion</a:t>
            </a:r>
            <a:br>
              <a:rPr lang="en-US" b="1" dirty="0" smtClean="0">
                <a:ln>
                  <a:solidFill>
                    <a:schemeClr val="bg2">
                      <a:lumMod val="60000"/>
                      <a:lumOff val="40000"/>
                    </a:schemeClr>
                  </a:solidFill>
                </a:ln>
                <a:solidFill>
                  <a:schemeClr val="bg2">
                    <a:lumMod val="60000"/>
                    <a:lumOff val="40000"/>
                  </a:schemeClr>
                </a:soli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</a:rPr>
            </a:br>
            <a:r>
              <a:rPr lang="en-US" b="1" dirty="0" smtClean="0">
                <a:ln>
                  <a:solidFill>
                    <a:schemeClr val="bg2">
                      <a:lumMod val="60000"/>
                      <a:lumOff val="40000"/>
                    </a:schemeClr>
                  </a:solidFill>
                </a:ln>
                <a:solidFill>
                  <a:schemeClr val="bg2">
                    <a:lumMod val="60000"/>
                    <a:lumOff val="40000"/>
                  </a:schemeClr>
                </a:soli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</a:rPr>
              <a:t>(W.E.D.S.)</a:t>
            </a:r>
            <a:endParaRPr lang="en-US" b="1" dirty="0">
              <a:ln>
                <a:solidFill>
                  <a:schemeClr val="bg2">
                    <a:lumMod val="60000"/>
                    <a:lumOff val="40000"/>
                  </a:schemeClr>
                </a:solidFill>
              </a:ln>
              <a:solidFill>
                <a:schemeClr val="bg2">
                  <a:lumMod val="60000"/>
                  <a:lumOff val="40000"/>
                </a:schemeClr>
              </a:solidFill>
              <a:effectLst>
                <a:outerShdw blurRad="50800" dist="38100" dir="18900000" algn="b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pic>
        <p:nvPicPr>
          <p:cNvPr id="4" name="Picture 2" descr="C:\Users\Gina\Documents\Downloads\honey_comb_weathering_clayton.jpg"/>
          <p:cNvPicPr>
            <a:picLocks noGrp="1" noChangeAspect="1" noChangeArrowheads="1"/>
          </p:cNvPicPr>
          <p:nvPr>
            <p:ph idx="4294967295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4876800" cy="685800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5460581" y="228600"/>
            <a:ext cx="3016646" cy="17543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600" b="1" dirty="0" smtClean="0"/>
              <a:t>Chapter </a:t>
            </a:r>
            <a:r>
              <a:rPr lang="en-US" sz="3600" b="1" u="sng" dirty="0" smtClean="0"/>
              <a:t>21</a:t>
            </a:r>
            <a:r>
              <a:rPr lang="en-US" sz="3600" b="1" dirty="0" smtClean="0"/>
              <a:t> </a:t>
            </a:r>
          </a:p>
          <a:p>
            <a:pPr algn="ctr"/>
            <a:r>
              <a:rPr lang="en-US" sz="3600" b="1" dirty="0" smtClean="0"/>
              <a:t>Section </a:t>
            </a:r>
            <a:r>
              <a:rPr lang="en-US" sz="3600" b="1" u="sng" dirty="0" smtClean="0"/>
              <a:t>4</a:t>
            </a:r>
            <a:r>
              <a:rPr lang="en-US" sz="3600" b="1" dirty="0" smtClean="0"/>
              <a:t> </a:t>
            </a:r>
          </a:p>
          <a:p>
            <a:pPr algn="ctr"/>
            <a:r>
              <a:rPr lang="en-US" sz="3600" b="1" dirty="0" smtClean="0"/>
              <a:t>Pages </a:t>
            </a:r>
            <a:r>
              <a:rPr lang="en-US" sz="3600" b="1" u="sng" dirty="0" smtClean="0"/>
              <a:t>756</a:t>
            </a:r>
            <a:r>
              <a:rPr lang="en-US" sz="3600" b="1" dirty="0" smtClean="0"/>
              <a:t>-</a:t>
            </a:r>
            <a:r>
              <a:rPr lang="en-US" sz="3600" b="1" u="sng" dirty="0" smtClean="0"/>
              <a:t>761</a:t>
            </a:r>
            <a:endParaRPr lang="en-US" sz="3600" b="1" u="sng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50800"/>
            <a:ext cx="8147051" cy="1048871"/>
          </a:xfrm>
        </p:spPr>
        <p:txBody>
          <a:bodyPr/>
          <a:lstStyle/>
          <a:p>
            <a:pPr algn="l"/>
            <a:r>
              <a:rPr lang="en-US" b="1" dirty="0" smtClean="0">
                <a:latin typeface="Arial"/>
                <a:cs typeface="Arial"/>
              </a:rPr>
              <a:t>Chemical weathering</a:t>
            </a:r>
            <a:endParaRPr lang="en-US" b="1" dirty="0">
              <a:latin typeface="Arial"/>
              <a:cs typeface="Arial"/>
            </a:endParaRPr>
          </a:p>
        </p:txBody>
      </p:sp>
      <p:sp>
        <p:nvSpPr>
          <p:cNvPr id="6" name="Rectangle 23"/>
          <p:cNvSpPr txBox="1">
            <a:spLocks noGrp="1" noChangeArrowheads="1"/>
          </p:cNvSpPr>
          <p:nvPr>
            <p:ph idx="1"/>
          </p:nvPr>
        </p:nvSpPr>
        <p:spPr bwMode="auto">
          <a:xfrm>
            <a:off x="16933" y="990600"/>
            <a:ext cx="8229600" cy="44750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rtlCol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>
                <a:srgbClr val="389700"/>
              </a:buClr>
              <a:buFont typeface="Wingdings" charset="0"/>
              <a:buChar char="u"/>
            </a:pPr>
            <a:r>
              <a:rPr lang="en-US" sz="2800" b="1" dirty="0" smtClean="0">
                <a:latin typeface="Arial" charset="0"/>
                <a:cs typeface="Times New Roman" charset="0"/>
              </a:rPr>
              <a:t>Chemical </a:t>
            </a:r>
            <a:r>
              <a:rPr lang="en-US" sz="2800" b="1" dirty="0">
                <a:latin typeface="Arial" charset="0"/>
                <a:cs typeface="Times New Roman" charset="0"/>
              </a:rPr>
              <a:t>weathering </a:t>
            </a:r>
            <a:r>
              <a:rPr lang="en-US" sz="2800" dirty="0">
                <a:latin typeface="Arial" charset="0"/>
                <a:cs typeface="Times New Roman" charset="0"/>
              </a:rPr>
              <a:t>is the </a:t>
            </a:r>
            <a:r>
              <a:rPr lang="en-US" sz="2800" u="sng" dirty="0" smtClean="0">
                <a:latin typeface="Arial" charset="0"/>
                <a:cs typeface="Times New Roman" charset="0"/>
              </a:rPr>
              <a:t>breakdown of </a:t>
            </a:r>
            <a:r>
              <a:rPr lang="en-US" sz="2800" u="sng" dirty="0">
                <a:latin typeface="Arial" charset="0"/>
                <a:cs typeface="Times New Roman" charset="0"/>
              </a:rPr>
              <a:t>rock into </a:t>
            </a:r>
            <a:r>
              <a:rPr lang="en-US" sz="2800" u="sng" dirty="0" smtClean="0">
                <a:latin typeface="Arial" charset="0"/>
                <a:cs typeface="Times New Roman" charset="0"/>
              </a:rPr>
              <a:t>smaller pieces</a:t>
            </a:r>
            <a:r>
              <a:rPr lang="en-US" sz="2800" dirty="0" smtClean="0">
                <a:latin typeface="Arial" charset="0"/>
                <a:cs typeface="Times New Roman" charset="0"/>
              </a:rPr>
              <a:t> by </a:t>
            </a:r>
            <a:r>
              <a:rPr lang="en-US" sz="2800" u="sng" dirty="0" smtClean="0">
                <a:latin typeface="Arial" charset="0"/>
                <a:cs typeface="Times New Roman" charset="0"/>
              </a:rPr>
              <a:t>chemical</a:t>
            </a:r>
            <a:r>
              <a:rPr lang="en-US" sz="2800" dirty="0" smtClean="0">
                <a:latin typeface="Arial" charset="0"/>
                <a:cs typeface="Times New Roman" charset="0"/>
              </a:rPr>
              <a:t> processes.</a:t>
            </a:r>
            <a:endParaRPr lang="en-US" sz="2800" dirty="0" smtClean="0">
              <a:latin typeface="Arial" charset="0"/>
            </a:endParaRPr>
          </a:p>
          <a:p>
            <a:pPr marL="0" indent="0">
              <a:buClr>
                <a:srgbClr val="389700"/>
              </a:buClr>
              <a:buNone/>
            </a:pPr>
            <a:endParaRPr lang="en-US" sz="1800" dirty="0" smtClean="0">
              <a:latin typeface="Arial" charset="0"/>
              <a:cs typeface="Times New Roman" charset="0"/>
            </a:endParaRPr>
          </a:p>
          <a:p>
            <a:pPr>
              <a:buClr>
                <a:srgbClr val="389700"/>
              </a:buClr>
              <a:buFont typeface="Wingdings" charset="0"/>
              <a:buChar char="u"/>
            </a:pPr>
            <a:r>
              <a:rPr lang="en-US" sz="2800" dirty="0" smtClean="0">
                <a:latin typeface="Arial" charset="0"/>
                <a:cs typeface="Times New Roman" charset="0"/>
              </a:rPr>
              <a:t>Rocks are broken </a:t>
            </a:r>
            <a:r>
              <a:rPr lang="en-US" sz="2800" dirty="0" smtClean="0">
                <a:latin typeface="Arial"/>
                <a:cs typeface="Arial"/>
              </a:rPr>
              <a:t>down by </a:t>
            </a:r>
            <a:r>
              <a:rPr lang="en-US" sz="2800" u="sng" dirty="0" smtClean="0">
                <a:latin typeface="Arial"/>
                <a:cs typeface="Arial"/>
              </a:rPr>
              <a:t>chemical</a:t>
            </a:r>
            <a:r>
              <a:rPr lang="en-US" sz="2800" dirty="0" smtClean="0">
                <a:latin typeface="Arial"/>
                <a:cs typeface="Arial"/>
              </a:rPr>
              <a:t> </a:t>
            </a:r>
            <a:r>
              <a:rPr lang="en-US" sz="2800" dirty="0">
                <a:latin typeface="Arial"/>
                <a:cs typeface="Arial"/>
              </a:rPr>
              <a:t>reactions </a:t>
            </a:r>
            <a:r>
              <a:rPr lang="en-US" sz="2800" dirty="0" smtClean="0">
                <a:latin typeface="Arial"/>
                <a:cs typeface="Arial"/>
              </a:rPr>
              <a:t>within </a:t>
            </a:r>
            <a:r>
              <a:rPr lang="en-US" sz="2800" dirty="0">
                <a:latin typeface="Arial"/>
                <a:cs typeface="Arial"/>
              </a:rPr>
              <a:t>the </a:t>
            </a:r>
            <a:r>
              <a:rPr lang="en-US" sz="2800" dirty="0" smtClean="0">
                <a:latin typeface="Arial"/>
                <a:cs typeface="Arial"/>
              </a:rPr>
              <a:t>environment.</a:t>
            </a:r>
          </a:p>
          <a:p>
            <a:pPr marL="0" indent="0">
              <a:buClr>
                <a:srgbClr val="389700"/>
              </a:buClr>
              <a:buNone/>
            </a:pPr>
            <a:endParaRPr lang="en-US" sz="1800" dirty="0" smtClean="0">
              <a:latin typeface="Arial"/>
              <a:cs typeface="Arial"/>
            </a:endParaRPr>
          </a:p>
          <a:p>
            <a:pPr>
              <a:buClr>
                <a:srgbClr val="389700"/>
              </a:buClr>
              <a:buFont typeface="Wingdings" charset="0"/>
              <a:buChar char="u"/>
            </a:pPr>
            <a:r>
              <a:rPr lang="en-US" sz="2800" dirty="0" smtClean="0">
                <a:latin typeface="Arial"/>
                <a:cs typeface="Arial"/>
              </a:rPr>
              <a:t>Rocks can </a:t>
            </a:r>
            <a:r>
              <a:rPr lang="en-US" sz="2800" b="1" u="sng" dirty="0" smtClean="0">
                <a:latin typeface="Arial"/>
                <a:cs typeface="Arial"/>
              </a:rPr>
              <a:t>weaken</a:t>
            </a:r>
            <a:r>
              <a:rPr lang="en-US" sz="2800" dirty="0" smtClean="0">
                <a:latin typeface="Arial"/>
                <a:cs typeface="Arial"/>
              </a:rPr>
              <a:t>, </a:t>
            </a:r>
            <a:r>
              <a:rPr lang="en-US" sz="2800" b="1" u="sng" dirty="0" smtClean="0">
                <a:latin typeface="Arial"/>
                <a:cs typeface="Arial"/>
              </a:rPr>
              <a:t>decompose</a:t>
            </a:r>
            <a:r>
              <a:rPr lang="en-US" sz="2800" dirty="0" smtClean="0">
                <a:latin typeface="Arial"/>
                <a:cs typeface="Arial"/>
              </a:rPr>
              <a:t> or </a:t>
            </a:r>
            <a:r>
              <a:rPr lang="en-US" sz="2800" b="1" u="sng" dirty="0" smtClean="0">
                <a:latin typeface="Arial"/>
                <a:cs typeface="Arial"/>
              </a:rPr>
              <a:t>dissolve</a:t>
            </a:r>
            <a:r>
              <a:rPr lang="en-US" sz="2800" dirty="0" smtClean="0">
                <a:latin typeface="Arial"/>
                <a:cs typeface="Arial"/>
              </a:rPr>
              <a:t>.</a:t>
            </a:r>
          </a:p>
          <a:p>
            <a:pPr marL="0" indent="0">
              <a:buClr>
                <a:srgbClr val="389700"/>
              </a:buClr>
              <a:buNone/>
            </a:pPr>
            <a:endParaRPr lang="en-US" sz="1800" dirty="0" smtClean="0">
              <a:latin typeface="Arial"/>
              <a:cs typeface="Arial"/>
            </a:endParaRPr>
          </a:p>
          <a:p>
            <a:pPr>
              <a:buClr>
                <a:srgbClr val="389700"/>
              </a:buClr>
              <a:buFont typeface="Wingdings" charset="0"/>
              <a:buChar char="u"/>
            </a:pPr>
            <a:r>
              <a:rPr lang="en-US" sz="2800" dirty="0" smtClean="0">
                <a:latin typeface="Arial" charset="0"/>
                <a:cs typeface="Times New Roman" charset="0"/>
              </a:rPr>
              <a:t>The </a:t>
            </a:r>
            <a:r>
              <a:rPr lang="en-US" sz="2800" b="1" dirty="0" smtClean="0">
                <a:latin typeface="Arial" charset="0"/>
                <a:cs typeface="Times New Roman" charset="0"/>
              </a:rPr>
              <a:t>chemical composition </a:t>
            </a:r>
            <a:r>
              <a:rPr lang="en-US" sz="2800" dirty="0" smtClean="0">
                <a:latin typeface="Arial" charset="0"/>
                <a:cs typeface="Times New Roman" charset="0"/>
              </a:rPr>
              <a:t>of the rock </a:t>
            </a:r>
            <a:r>
              <a:rPr lang="en-US" sz="2800" b="1" dirty="0" smtClean="0">
                <a:latin typeface="Arial" charset="0"/>
                <a:cs typeface="Times New Roman" charset="0"/>
              </a:rPr>
              <a:t>changes</a:t>
            </a:r>
            <a:r>
              <a:rPr lang="en-US" sz="2800" dirty="0" smtClean="0">
                <a:latin typeface="Arial" charset="0"/>
                <a:cs typeface="Times New Roman" charset="0"/>
              </a:rPr>
              <a:t>.</a:t>
            </a:r>
            <a:endParaRPr lang="en-US" sz="2800" dirty="0">
              <a:latin typeface="Arial" charset="0"/>
              <a:cs typeface="Times New Roman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72199" y="4876800"/>
            <a:ext cx="3005667" cy="2015067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57400" y="4876799"/>
            <a:ext cx="4178300" cy="1998133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67" y="5323277"/>
            <a:ext cx="2048933" cy="15347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824802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828800"/>
            <a:ext cx="9144000" cy="52578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8475" y="94129"/>
            <a:ext cx="8147051" cy="1048871"/>
          </a:xfrm>
        </p:spPr>
        <p:txBody>
          <a:bodyPr/>
          <a:lstStyle/>
          <a:p>
            <a:r>
              <a:rPr lang="en-US" sz="5400" b="1" dirty="0" smtClean="0">
                <a:latin typeface="Arial"/>
                <a:cs typeface="Arial"/>
              </a:rPr>
              <a:t>Oxygen</a:t>
            </a:r>
            <a:endParaRPr lang="en-US" sz="5400" b="1" dirty="0">
              <a:latin typeface="Arial"/>
              <a:cs typeface="Arial"/>
            </a:endParaRPr>
          </a:p>
        </p:txBody>
      </p:sp>
      <p:sp>
        <p:nvSpPr>
          <p:cNvPr id="4" name="Rectangle 23"/>
          <p:cNvSpPr txBox="1">
            <a:spLocks noGrp="1" noChangeArrowheads="1"/>
          </p:cNvSpPr>
          <p:nvPr>
            <p:ph idx="1"/>
          </p:nvPr>
        </p:nvSpPr>
        <p:spPr bwMode="auto">
          <a:xfrm>
            <a:off x="762000" y="1905000"/>
            <a:ext cx="7766051" cy="19636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rtlCol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>
                <a:srgbClr val="389700"/>
              </a:buClr>
              <a:buFont typeface="Wingdings" charset="0"/>
              <a:buChar char="u"/>
            </a:pPr>
            <a:r>
              <a:rPr lang="en-US" sz="2800" b="1" dirty="0" smtClean="0">
                <a:solidFill>
                  <a:schemeClr val="bg1"/>
                </a:solidFill>
                <a:latin typeface="Arial" charset="0"/>
                <a:cs typeface="Times New Roman" charset="0"/>
              </a:rPr>
              <a:t>When elements react with Oxygen, their properties change.</a:t>
            </a:r>
          </a:p>
          <a:p>
            <a:pPr>
              <a:buClr>
                <a:srgbClr val="389700"/>
              </a:buClr>
              <a:buFont typeface="Wingdings" charset="0"/>
              <a:buChar char="u"/>
            </a:pPr>
            <a:r>
              <a:rPr lang="en-US" sz="2800" b="1" dirty="0" smtClean="0">
                <a:solidFill>
                  <a:schemeClr val="bg1"/>
                </a:solidFill>
                <a:latin typeface="Arial" charset="0"/>
                <a:cs typeface="Times New Roman" charset="0"/>
              </a:rPr>
              <a:t>Iron combines with oxygen in the presence of water </a:t>
            </a:r>
            <a:r>
              <a:rPr lang="en-US" sz="2800" b="1" dirty="0" smtClean="0">
                <a:solidFill>
                  <a:schemeClr val="bg1"/>
                </a:solidFill>
                <a:latin typeface="Arial" charset="0"/>
                <a:cs typeface="Times New Roman" charset="0"/>
                <a:sym typeface="Wingdings"/>
              </a:rPr>
              <a:t> </a:t>
            </a:r>
            <a:r>
              <a:rPr lang="en-US" b="1" u="sng" dirty="0">
                <a:solidFill>
                  <a:schemeClr val="bg1"/>
                </a:solidFill>
                <a:latin typeface="Arial" charset="0"/>
                <a:cs typeface="Times New Roman" charset="0"/>
                <a:sym typeface="Wingdings"/>
              </a:rPr>
              <a:t>r</a:t>
            </a:r>
            <a:r>
              <a:rPr lang="en-US" b="1" u="sng" dirty="0" smtClean="0">
                <a:solidFill>
                  <a:schemeClr val="bg1"/>
                </a:solidFill>
                <a:latin typeface="Arial" charset="0"/>
                <a:cs typeface="Times New Roman" charset="0"/>
                <a:sym typeface="Wingdings"/>
              </a:rPr>
              <a:t>ust</a:t>
            </a:r>
            <a:endParaRPr lang="en-US" sz="2800" b="1" dirty="0" smtClean="0">
              <a:solidFill>
                <a:schemeClr val="bg1"/>
              </a:solidFill>
              <a:latin typeface="Arial" charset="0"/>
              <a:cs typeface="Times New Roma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8601786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147051" cy="896471"/>
          </a:xfrm>
        </p:spPr>
        <p:txBody>
          <a:bodyPr/>
          <a:lstStyle/>
          <a:p>
            <a:r>
              <a:rPr lang="en-US" sz="6000" b="1" dirty="0" smtClean="0">
                <a:latin typeface="Arial"/>
                <a:cs typeface="Arial"/>
              </a:rPr>
              <a:t>Carbon Dioxide</a:t>
            </a:r>
            <a:endParaRPr lang="en-US" sz="6000" b="1" dirty="0">
              <a:latin typeface="Arial"/>
              <a:cs typeface="Arial"/>
            </a:endParaRPr>
          </a:p>
        </p:txBody>
      </p:sp>
      <p:sp>
        <p:nvSpPr>
          <p:cNvPr id="5" name="Rectangle 23"/>
          <p:cNvSpPr txBox="1">
            <a:spLocks noGrp="1" noChangeArrowheads="1"/>
          </p:cNvSpPr>
          <p:nvPr>
            <p:ph idx="1"/>
          </p:nvPr>
        </p:nvSpPr>
        <p:spPr bwMode="auto">
          <a:xfrm>
            <a:off x="609600" y="4094166"/>
            <a:ext cx="8147051" cy="27638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rtlCol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>
                <a:srgbClr val="389700"/>
              </a:buClr>
              <a:buFont typeface="Wingdings" charset="0"/>
              <a:buChar char="u"/>
            </a:pPr>
            <a:r>
              <a:rPr lang="en-US" b="1" dirty="0" smtClean="0">
                <a:solidFill>
                  <a:srgbClr val="FFFFFF"/>
                </a:solidFill>
                <a:latin typeface="Arial" charset="0"/>
                <a:cs typeface="Times New Roman" charset="0"/>
              </a:rPr>
              <a:t>Carbon Dioxide reacts with water and f</a:t>
            </a:r>
            <a:r>
              <a:rPr lang="en-US" b="1" dirty="0" smtClean="0">
                <a:solidFill>
                  <a:srgbClr val="FFFFFF"/>
                </a:solidFill>
                <a:latin typeface="Arial"/>
                <a:cs typeface="Arial"/>
              </a:rPr>
              <a:t>orms </a:t>
            </a:r>
            <a:r>
              <a:rPr lang="en-US" b="1" dirty="0">
                <a:solidFill>
                  <a:srgbClr val="FFFFFF"/>
                </a:solidFill>
                <a:latin typeface="Arial"/>
                <a:cs typeface="Arial"/>
              </a:rPr>
              <a:t>carbonic acid (slightly acidic)</a:t>
            </a:r>
            <a:r>
              <a:rPr lang="en-US" b="1" dirty="0" smtClean="0">
                <a:solidFill>
                  <a:srgbClr val="FFFFFF"/>
                </a:solidFill>
                <a:latin typeface="Arial"/>
                <a:cs typeface="Arial"/>
              </a:rPr>
              <a:t>.</a:t>
            </a:r>
          </a:p>
          <a:p>
            <a:pPr marL="0" indent="0">
              <a:buClr>
                <a:srgbClr val="389700"/>
              </a:buClr>
              <a:buNone/>
            </a:pPr>
            <a:endParaRPr lang="en-US" sz="400" b="1" dirty="0" smtClean="0">
              <a:solidFill>
                <a:srgbClr val="FFFFFF"/>
              </a:solidFill>
              <a:latin typeface="Arial"/>
              <a:cs typeface="Arial"/>
            </a:endParaRPr>
          </a:p>
          <a:p>
            <a:pPr>
              <a:buClr>
                <a:srgbClr val="389700"/>
              </a:buClr>
              <a:buFont typeface="Wingdings" charset="0"/>
              <a:buChar char="u"/>
            </a:pPr>
            <a:r>
              <a:rPr lang="en-US" b="1" dirty="0">
                <a:solidFill>
                  <a:schemeClr val="bg1">
                    <a:lumMod val="50000"/>
                  </a:schemeClr>
                </a:solidFill>
                <a:latin typeface="Arial"/>
                <a:cs typeface="Arial"/>
              </a:rPr>
              <a:t>Minerals dissolved by carbonic acid may be washed away, leaving underground pockets, or caves</a:t>
            </a:r>
            <a:r>
              <a:rPr lang="en-US" sz="2800" b="1" dirty="0">
                <a:solidFill>
                  <a:schemeClr val="bg1">
                    <a:lumMod val="50000"/>
                  </a:schemeClr>
                </a:solidFill>
                <a:latin typeface="Arial"/>
                <a:cs typeface="Arial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252788425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-84667"/>
            <a:ext cx="7502525" cy="1048871"/>
          </a:xfrm>
        </p:spPr>
        <p:txBody>
          <a:bodyPr/>
          <a:lstStyle/>
          <a:p>
            <a:r>
              <a:rPr lang="en-US" sz="5400" b="1" dirty="0" smtClean="0">
                <a:solidFill>
                  <a:srgbClr val="302C24"/>
                </a:solidFill>
                <a:latin typeface="Arial"/>
                <a:cs typeface="Arial"/>
              </a:rPr>
              <a:t>Water</a:t>
            </a:r>
            <a:endParaRPr lang="en-US" sz="5400" b="1" dirty="0">
              <a:solidFill>
                <a:srgbClr val="302C24"/>
              </a:solidFill>
              <a:latin typeface="Arial"/>
              <a:cs typeface="Arial"/>
            </a:endParaRPr>
          </a:p>
        </p:txBody>
      </p:sp>
      <p:sp>
        <p:nvSpPr>
          <p:cNvPr id="4" name="Rectangle 23"/>
          <p:cNvSpPr txBox="1">
            <a:spLocks noChangeArrowheads="1"/>
          </p:cNvSpPr>
          <p:nvPr/>
        </p:nvSpPr>
        <p:spPr bwMode="auto">
          <a:xfrm>
            <a:off x="25400" y="1447800"/>
            <a:ext cx="8229600" cy="45797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rtlCol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>
                <a:srgbClr val="389700"/>
              </a:buClr>
              <a:buFont typeface="Wingdings" charset="0"/>
              <a:buChar char="u"/>
            </a:pPr>
            <a:r>
              <a:rPr lang="en-US" sz="2400" b="1" dirty="0" smtClean="0">
                <a:latin typeface="Arial"/>
                <a:cs typeface="Arial"/>
              </a:rPr>
              <a:t>Water weathers rock by dissolving it.</a:t>
            </a:r>
          </a:p>
          <a:p>
            <a:pPr>
              <a:buClr>
                <a:srgbClr val="389700"/>
              </a:buClr>
              <a:buFont typeface="Wingdings" charset="0"/>
              <a:buChar char="u"/>
            </a:pPr>
            <a:endParaRPr lang="en-US" sz="2400" b="1" dirty="0">
              <a:latin typeface="Arial"/>
              <a:cs typeface="Arial"/>
            </a:endParaRPr>
          </a:p>
          <a:p>
            <a:pPr>
              <a:buClr>
                <a:srgbClr val="389700"/>
              </a:buClr>
              <a:buFont typeface="Wingdings" charset="0"/>
              <a:buChar char="u"/>
            </a:pPr>
            <a:r>
              <a:rPr lang="en-US" sz="2400" b="1" dirty="0" smtClean="0">
                <a:latin typeface="Arial"/>
                <a:cs typeface="Arial"/>
              </a:rPr>
              <a:t>Almost </a:t>
            </a:r>
            <a:r>
              <a:rPr lang="en-US" sz="2400" b="1" dirty="0">
                <a:latin typeface="Arial"/>
                <a:cs typeface="Arial"/>
              </a:rPr>
              <a:t>all chemical weathering reactions take </a:t>
            </a:r>
            <a:r>
              <a:rPr lang="en-US" sz="2400" b="1" dirty="0" smtClean="0">
                <a:latin typeface="Arial"/>
                <a:cs typeface="Arial"/>
              </a:rPr>
              <a:t>place in the presence of water.</a:t>
            </a:r>
          </a:p>
          <a:p>
            <a:pPr marL="0" indent="0">
              <a:buClr>
                <a:srgbClr val="389700"/>
              </a:buClr>
              <a:buNone/>
            </a:pPr>
            <a:endParaRPr lang="en-US" sz="1800" b="1" dirty="0">
              <a:latin typeface="Arial"/>
              <a:cs typeface="Arial"/>
            </a:endParaRPr>
          </a:p>
          <a:p>
            <a:pPr>
              <a:buClr>
                <a:srgbClr val="389700"/>
              </a:buClr>
              <a:buFont typeface="Wingdings" charset="0"/>
              <a:buChar char="u"/>
            </a:pPr>
            <a:r>
              <a:rPr lang="en-US" sz="2400" b="1" dirty="0" smtClean="0">
                <a:latin typeface="Arial"/>
                <a:cs typeface="Arial"/>
              </a:rPr>
              <a:t>Some minerals react with water which change their physical properties-----</a:t>
            </a:r>
            <a:r>
              <a:rPr lang="en-US" sz="2400" b="1" u="sng" dirty="0" smtClean="0">
                <a:latin typeface="Arial"/>
                <a:cs typeface="Arial"/>
              </a:rPr>
              <a:t>hydrolysis</a:t>
            </a:r>
          </a:p>
          <a:p>
            <a:pPr>
              <a:buClr>
                <a:srgbClr val="389700"/>
              </a:buClr>
              <a:buFont typeface="Wingdings" charset="0"/>
              <a:buChar char="u"/>
            </a:pPr>
            <a:endParaRPr lang="en-US" sz="1100" b="1" dirty="0">
              <a:latin typeface="Arial"/>
              <a:cs typeface="Arial"/>
            </a:endParaRPr>
          </a:p>
          <a:p>
            <a:pPr marL="0" indent="0">
              <a:buClr>
                <a:srgbClr val="389700"/>
              </a:buClr>
              <a:buNone/>
            </a:pPr>
            <a:endParaRPr lang="en-US" sz="1800" b="1" u="sng" dirty="0">
              <a:latin typeface="Arial"/>
              <a:cs typeface="Arial"/>
            </a:endParaRPr>
          </a:p>
          <a:p>
            <a:pPr>
              <a:buClr>
                <a:srgbClr val="389700"/>
              </a:buClr>
              <a:buFont typeface="Wingdings" charset="0"/>
              <a:buChar char="u"/>
            </a:pPr>
            <a:r>
              <a:rPr lang="en-US" sz="2400" b="1" dirty="0">
                <a:latin typeface="Arial"/>
                <a:cs typeface="Arial"/>
              </a:rPr>
              <a:t>M</a:t>
            </a:r>
            <a:r>
              <a:rPr lang="en-US" sz="2400" b="1" dirty="0" smtClean="0">
                <a:latin typeface="Arial"/>
                <a:cs typeface="Arial"/>
              </a:rPr>
              <a:t>inerals often dissolve in water and are carried away to lower layers of rock.  This process is called </a:t>
            </a:r>
            <a:r>
              <a:rPr lang="en-US" sz="2400" b="1" u="sng" dirty="0" smtClean="0">
                <a:latin typeface="Arial"/>
                <a:cs typeface="Arial"/>
              </a:rPr>
              <a:t>leaching</a:t>
            </a:r>
            <a:r>
              <a:rPr lang="en-US" sz="2400" b="1" dirty="0" smtClean="0">
                <a:latin typeface="Arial"/>
                <a:cs typeface="Arial"/>
              </a:rPr>
              <a:t>.</a:t>
            </a:r>
            <a:endParaRPr lang="en-US" sz="2400" b="1" dirty="0">
              <a:latin typeface="Arial"/>
              <a:cs typeface="Arial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67400" y="0"/>
            <a:ext cx="3276600" cy="24384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400" y="8467"/>
            <a:ext cx="3175000" cy="151553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52800" y="5562600"/>
            <a:ext cx="2971800" cy="1295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199938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990600" y="152400"/>
            <a:ext cx="8147051" cy="896471"/>
          </a:xfrm>
        </p:spPr>
        <p:txBody>
          <a:bodyPr/>
          <a:lstStyle/>
          <a:p>
            <a:r>
              <a:rPr lang="en-US" b="1" dirty="0" smtClean="0">
                <a:latin typeface="Arial"/>
                <a:cs typeface="Arial"/>
              </a:rPr>
              <a:t>Acid Precipitation</a:t>
            </a:r>
            <a:endParaRPr lang="en-US" b="1" dirty="0">
              <a:latin typeface="Arial"/>
              <a:cs typeface="Arial"/>
            </a:endParaRPr>
          </a:p>
        </p:txBody>
      </p:sp>
      <p:sp>
        <p:nvSpPr>
          <p:cNvPr id="5" name="Rectangle 23"/>
          <p:cNvSpPr txBox="1">
            <a:spLocks noGrp="1" noChangeArrowheads="1"/>
          </p:cNvSpPr>
          <p:nvPr>
            <p:ph idx="1"/>
          </p:nvPr>
        </p:nvSpPr>
        <p:spPr bwMode="auto">
          <a:xfrm>
            <a:off x="0" y="990600"/>
            <a:ext cx="8147051" cy="44627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rtlCol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>
                <a:srgbClr val="389700"/>
              </a:buClr>
              <a:buFont typeface="Wingdings" charset="0"/>
              <a:buChar char="u"/>
            </a:pPr>
            <a:r>
              <a:rPr lang="en-US" sz="2800" u="sng" dirty="0">
                <a:latin typeface="Arial"/>
                <a:cs typeface="Arial"/>
              </a:rPr>
              <a:t>Sulfur dioxide </a:t>
            </a:r>
            <a:r>
              <a:rPr lang="en-US" sz="2800" dirty="0">
                <a:latin typeface="Arial"/>
                <a:cs typeface="Arial"/>
              </a:rPr>
              <a:t>and </a:t>
            </a:r>
            <a:r>
              <a:rPr lang="en-US" sz="2800" u="sng" dirty="0">
                <a:latin typeface="Arial"/>
                <a:cs typeface="Arial"/>
              </a:rPr>
              <a:t>nitrogen oxides</a:t>
            </a:r>
            <a:r>
              <a:rPr lang="en-US" sz="2800" dirty="0">
                <a:latin typeface="Arial"/>
                <a:cs typeface="Arial"/>
              </a:rPr>
              <a:t> enter the air as a result of burning fossil </a:t>
            </a:r>
            <a:r>
              <a:rPr lang="en-US" sz="2800" dirty="0" smtClean="0">
                <a:latin typeface="Arial"/>
                <a:cs typeface="Arial"/>
              </a:rPr>
              <a:t>fuels</a:t>
            </a:r>
            <a:r>
              <a:rPr lang="en-US" sz="2800" dirty="0" smtClean="0"/>
              <a:t> </a:t>
            </a:r>
            <a:r>
              <a:rPr lang="en-US" sz="2800" dirty="0" smtClean="0">
                <a:latin typeface="Arial"/>
                <a:cs typeface="Arial"/>
              </a:rPr>
              <a:t>(coal, oil, gas).</a:t>
            </a:r>
          </a:p>
          <a:p>
            <a:pPr>
              <a:buClr>
                <a:srgbClr val="389700"/>
              </a:buClr>
              <a:buNone/>
            </a:pPr>
            <a:endParaRPr lang="en-US" sz="2000" dirty="0"/>
          </a:p>
          <a:p>
            <a:pPr>
              <a:buClr>
                <a:srgbClr val="389700"/>
              </a:buClr>
              <a:buFont typeface="Wingdings" charset="0"/>
              <a:buChar char="u"/>
            </a:pPr>
            <a:r>
              <a:rPr lang="en-US" sz="2800" dirty="0">
                <a:latin typeface="Arial"/>
                <a:cs typeface="Arial"/>
              </a:rPr>
              <a:t>These </a:t>
            </a:r>
            <a:r>
              <a:rPr lang="en-US" sz="2800" dirty="0" smtClean="0">
                <a:latin typeface="Arial"/>
                <a:cs typeface="Arial"/>
              </a:rPr>
              <a:t>chemicals (pollutants) </a:t>
            </a:r>
            <a:r>
              <a:rPr lang="en-US" sz="2800" dirty="0">
                <a:latin typeface="Arial"/>
                <a:cs typeface="Arial"/>
              </a:rPr>
              <a:t>can react with water in the air, forming sulfuric acid, nitric acid, or nitrous acid.</a:t>
            </a:r>
          </a:p>
          <a:p>
            <a:pPr>
              <a:buClr>
                <a:srgbClr val="389700"/>
              </a:buClr>
              <a:buFont typeface="Wingdings" charset="0"/>
              <a:buChar char="u"/>
            </a:pPr>
            <a:endParaRPr lang="en-US" sz="2000" dirty="0" smtClean="0">
              <a:latin typeface="Arial"/>
              <a:cs typeface="Arial"/>
            </a:endParaRPr>
          </a:p>
          <a:p>
            <a:pPr>
              <a:buClr>
                <a:srgbClr val="389700"/>
              </a:buClr>
              <a:buFont typeface="Wingdings" charset="0"/>
              <a:buChar char="u"/>
            </a:pPr>
            <a:r>
              <a:rPr lang="en-US" sz="2800" dirty="0" smtClean="0">
                <a:latin typeface="Arial"/>
                <a:cs typeface="Arial"/>
              </a:rPr>
              <a:t>When this happens, </a:t>
            </a:r>
            <a:r>
              <a:rPr lang="en-US" sz="2800" u="sng" dirty="0" smtClean="0">
                <a:latin typeface="Arial"/>
                <a:cs typeface="Arial"/>
              </a:rPr>
              <a:t>precipitation</a:t>
            </a:r>
            <a:r>
              <a:rPr lang="en-US" sz="2800" dirty="0" smtClean="0">
                <a:latin typeface="Arial"/>
                <a:cs typeface="Arial"/>
              </a:rPr>
              <a:t> is acidic and causes damage to organic and inorganic matter.</a:t>
            </a:r>
          </a:p>
          <a:p>
            <a:pPr marL="0" indent="0">
              <a:buClr>
                <a:srgbClr val="389700"/>
              </a:buClr>
              <a:buNone/>
            </a:pPr>
            <a:endParaRPr lang="en-US" sz="240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38400" y="5029200"/>
            <a:ext cx="3898900" cy="182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680172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-228600"/>
            <a:ext cx="8147051" cy="1201271"/>
          </a:xfrm>
        </p:spPr>
        <p:txBody>
          <a:bodyPr/>
          <a:lstStyle/>
          <a:p>
            <a:pPr algn="l"/>
            <a:r>
              <a:rPr lang="en-US" b="1" dirty="0" smtClean="0">
                <a:latin typeface="Arial" pitchFamily="34" charset="0"/>
                <a:cs typeface="Arial" pitchFamily="34" charset="0"/>
              </a:rPr>
              <a:t>2. Erosion</a:t>
            </a:r>
            <a:endParaRPr lang="en-US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Rectangle 23"/>
          <p:cNvSpPr txBox="1">
            <a:spLocks noGrp="1" noChangeArrowheads="1"/>
          </p:cNvSpPr>
          <p:nvPr>
            <p:ph idx="1"/>
          </p:nvPr>
        </p:nvSpPr>
        <p:spPr bwMode="auto">
          <a:xfrm>
            <a:off x="152400" y="914400"/>
            <a:ext cx="8229600" cy="47089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rtlCol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>
                <a:srgbClr val="389700"/>
              </a:buClr>
              <a:buFont typeface="Wingdings" charset="0"/>
              <a:buChar char="u"/>
            </a:pPr>
            <a:r>
              <a:rPr lang="en-US" sz="2800" dirty="0" smtClean="0">
                <a:latin typeface="Arial" charset="0"/>
                <a:cs typeface="Times New Roman" charset="0"/>
              </a:rPr>
              <a:t> The </a:t>
            </a:r>
            <a:r>
              <a:rPr lang="en-US" sz="2800" b="1" dirty="0" smtClean="0">
                <a:latin typeface="Arial" charset="0"/>
                <a:cs typeface="Times New Roman" charset="0"/>
              </a:rPr>
              <a:t>removal</a:t>
            </a:r>
            <a:r>
              <a:rPr lang="en-US" sz="2800" dirty="0" smtClean="0">
                <a:latin typeface="Arial" charset="0"/>
                <a:cs typeface="Times New Roman" charset="0"/>
              </a:rPr>
              <a:t> and </a:t>
            </a:r>
            <a:r>
              <a:rPr lang="en-US" sz="2800" b="1" dirty="0" smtClean="0">
                <a:latin typeface="Arial" charset="0"/>
                <a:cs typeface="Times New Roman" charset="0"/>
              </a:rPr>
              <a:t>transportation</a:t>
            </a:r>
            <a:r>
              <a:rPr lang="en-US" sz="2800" dirty="0" smtClean="0">
                <a:latin typeface="Arial" charset="0"/>
                <a:cs typeface="Times New Roman" charset="0"/>
              </a:rPr>
              <a:t> of </a:t>
            </a:r>
            <a:r>
              <a:rPr lang="en-US" sz="2800" b="1" dirty="0" smtClean="0">
                <a:latin typeface="Arial" charset="0"/>
                <a:cs typeface="Times New Roman" charset="0"/>
              </a:rPr>
              <a:t>weathered</a:t>
            </a:r>
            <a:r>
              <a:rPr lang="en-US" sz="2800" dirty="0" smtClean="0">
                <a:latin typeface="Arial" charset="0"/>
                <a:cs typeface="Times New Roman" charset="0"/>
              </a:rPr>
              <a:t>  and </a:t>
            </a:r>
            <a:r>
              <a:rPr lang="en-US" sz="2800" b="1" dirty="0" err="1" smtClean="0">
                <a:latin typeface="Arial" charset="0"/>
                <a:cs typeface="Times New Roman" charset="0"/>
              </a:rPr>
              <a:t>nonweathered</a:t>
            </a:r>
            <a:r>
              <a:rPr lang="en-US" sz="2800" dirty="0" smtClean="0">
                <a:latin typeface="Arial" charset="0"/>
                <a:cs typeface="Times New Roman" charset="0"/>
              </a:rPr>
              <a:t> materials in the landscape from one location to another.</a:t>
            </a:r>
          </a:p>
          <a:p>
            <a:pPr marL="0" indent="0">
              <a:buClr>
                <a:srgbClr val="389700"/>
              </a:buClr>
              <a:buNone/>
            </a:pPr>
            <a:endParaRPr lang="en-US" sz="2800" dirty="0" smtClean="0">
              <a:latin typeface="Arial" charset="0"/>
              <a:cs typeface="Times New Roman" charset="0"/>
            </a:endParaRPr>
          </a:p>
          <a:p>
            <a:pPr>
              <a:buClr>
                <a:srgbClr val="389700"/>
              </a:buClr>
              <a:buFont typeface="Wingdings" charset="0"/>
              <a:buChar char="u"/>
            </a:pPr>
            <a:r>
              <a:rPr lang="en-US" sz="2800" dirty="0">
                <a:latin typeface="Arial" charset="0"/>
              </a:rPr>
              <a:t>The process by which </a:t>
            </a:r>
            <a:r>
              <a:rPr lang="en-US" sz="2800" b="1" dirty="0" smtClean="0">
                <a:latin typeface="Arial" charset="0"/>
              </a:rPr>
              <a:t>water</a:t>
            </a:r>
            <a:r>
              <a:rPr lang="en-US" sz="2800" dirty="0" smtClean="0">
                <a:latin typeface="Arial" charset="0"/>
              </a:rPr>
              <a:t>, </a:t>
            </a:r>
            <a:r>
              <a:rPr lang="en-US" sz="2800" b="1" dirty="0">
                <a:latin typeface="Arial" charset="0"/>
              </a:rPr>
              <a:t>wind</a:t>
            </a:r>
            <a:r>
              <a:rPr lang="en-US" sz="2800" dirty="0">
                <a:latin typeface="Arial" charset="0"/>
              </a:rPr>
              <a:t> or </a:t>
            </a:r>
            <a:endParaRPr lang="en-US" sz="2800" dirty="0" smtClean="0">
              <a:latin typeface="Arial" charset="0"/>
            </a:endParaRPr>
          </a:p>
          <a:p>
            <a:pPr marL="0" indent="0">
              <a:buClr>
                <a:srgbClr val="389700"/>
              </a:buClr>
              <a:buNone/>
            </a:pPr>
            <a:r>
              <a:rPr lang="en-US" sz="2800" b="1" dirty="0">
                <a:latin typeface="Arial" charset="0"/>
              </a:rPr>
              <a:t> </a:t>
            </a:r>
            <a:r>
              <a:rPr lang="en-US" sz="2800" b="1" dirty="0" smtClean="0">
                <a:latin typeface="Arial" charset="0"/>
              </a:rPr>
              <a:t>   gravity</a:t>
            </a:r>
            <a:r>
              <a:rPr lang="en-US" sz="2800" dirty="0" smtClean="0">
                <a:latin typeface="Arial" charset="0"/>
              </a:rPr>
              <a:t> </a:t>
            </a:r>
            <a:r>
              <a:rPr lang="en-US" sz="2800" dirty="0">
                <a:latin typeface="Arial" charset="0"/>
              </a:rPr>
              <a:t>moves fragments of rock </a:t>
            </a:r>
            <a:r>
              <a:rPr lang="en-US" sz="2800" dirty="0" smtClean="0">
                <a:latin typeface="Arial" charset="0"/>
              </a:rPr>
              <a:t>and</a:t>
            </a:r>
          </a:p>
          <a:p>
            <a:pPr marL="0" indent="0">
              <a:buClr>
                <a:srgbClr val="389700"/>
              </a:buClr>
              <a:buNone/>
            </a:pPr>
            <a:r>
              <a:rPr lang="en-US" sz="2800" dirty="0">
                <a:latin typeface="Arial" charset="0"/>
              </a:rPr>
              <a:t> </a:t>
            </a:r>
            <a:r>
              <a:rPr lang="en-US" sz="2800" dirty="0" smtClean="0">
                <a:latin typeface="Arial" charset="0"/>
              </a:rPr>
              <a:t>   soil.</a:t>
            </a:r>
            <a:endParaRPr lang="en-US" sz="2800" dirty="0" smtClean="0">
              <a:latin typeface="Arial" charset="0"/>
              <a:cs typeface="Times New Roman" charset="0"/>
            </a:endParaRPr>
          </a:p>
          <a:p>
            <a:pPr lvl="1">
              <a:buClr>
                <a:srgbClr val="389700"/>
              </a:buClr>
            </a:pPr>
            <a:r>
              <a:rPr lang="en-US" sz="2000" dirty="0" smtClean="0">
                <a:latin typeface="Arial" charset="0"/>
                <a:cs typeface="Times New Roman" charset="0"/>
              </a:rPr>
              <a:t>Water—(running &amp; underground)— </a:t>
            </a:r>
          </a:p>
          <a:p>
            <a:pPr marL="457200" lvl="1" indent="0">
              <a:buClr>
                <a:srgbClr val="389700"/>
              </a:buClr>
              <a:buNone/>
            </a:pPr>
            <a:r>
              <a:rPr lang="en-US" sz="2000" dirty="0">
                <a:latin typeface="Arial" charset="0"/>
                <a:cs typeface="Times New Roman" charset="0"/>
              </a:rPr>
              <a:t> </a:t>
            </a:r>
            <a:r>
              <a:rPr lang="en-US" sz="2000" dirty="0" smtClean="0">
                <a:latin typeface="Arial" charset="0"/>
                <a:cs typeface="Times New Roman" charset="0"/>
              </a:rPr>
              <a:t>   most effective physical agent of erosion</a:t>
            </a:r>
            <a:endParaRPr lang="en-US" sz="2000" dirty="0">
              <a:latin typeface="Arial" charset="0"/>
              <a:cs typeface="Times New Roman" charset="0"/>
            </a:endParaRPr>
          </a:p>
          <a:p>
            <a:pPr marL="457200" lvl="1" indent="0">
              <a:buClr>
                <a:srgbClr val="389700"/>
              </a:buClr>
              <a:buNone/>
            </a:pPr>
            <a:endParaRPr lang="en-US" sz="2800" dirty="0">
              <a:latin typeface="Arial" charset="0"/>
              <a:cs typeface="Times New Roman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53200" y="1981200"/>
            <a:ext cx="2590800" cy="487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505501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1" y="94129"/>
            <a:ext cx="5486399" cy="1201271"/>
          </a:xfrm>
        </p:spPr>
        <p:txBody>
          <a:bodyPr/>
          <a:lstStyle/>
          <a:p>
            <a:r>
              <a:rPr lang="en-US" b="1" dirty="0" smtClean="0">
                <a:latin typeface="Arial" pitchFamily="34" charset="0"/>
                <a:cs typeface="Arial" pitchFamily="34" charset="0"/>
              </a:rPr>
              <a:t>Human Erosion</a:t>
            </a:r>
            <a:endParaRPr lang="en-US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Text Box 7"/>
          <p:cNvSpPr txBox="1">
            <a:spLocks noGrp="1" noChangeArrowheads="1"/>
          </p:cNvSpPr>
          <p:nvPr>
            <p:ph idx="1"/>
          </p:nvPr>
        </p:nvSpPr>
        <p:spPr bwMode="auto">
          <a:xfrm>
            <a:off x="304800" y="1600200"/>
            <a:ext cx="4724399" cy="46576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marL="457200" indent="-45720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914400" indent="-45720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371600" indent="-45720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828800" indent="-45720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286000" indent="-45720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743200" indent="-4572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3200400" indent="-4572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657600" indent="-4572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4114800" indent="-4572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>
              <a:buFontTx/>
              <a:buAutoNum type="arabicPeriod"/>
            </a:pPr>
            <a:r>
              <a:rPr lang="en-US" sz="2800" b="1" dirty="0" smtClean="0">
                <a:latin typeface="Arial"/>
                <a:cs typeface="Arial"/>
              </a:rPr>
              <a:t>Deforestation:</a:t>
            </a:r>
            <a:r>
              <a:rPr lang="en-US" sz="2800" dirty="0" smtClean="0">
                <a:latin typeface="Arial"/>
                <a:cs typeface="Arial"/>
              </a:rPr>
              <a:t>– the clearing of trees from an area without replacing them.  Speeds up erosion.</a:t>
            </a:r>
            <a:endParaRPr lang="en-US" sz="2800" dirty="0">
              <a:latin typeface="Arial"/>
              <a:cs typeface="Arial"/>
            </a:endParaRPr>
          </a:p>
          <a:p>
            <a:pPr>
              <a:buFontTx/>
              <a:buAutoNum type="arabicPeriod"/>
            </a:pPr>
            <a:r>
              <a:rPr lang="en-US" sz="2800" b="1" dirty="0" smtClean="0">
                <a:latin typeface="Arial"/>
                <a:cs typeface="Arial"/>
              </a:rPr>
              <a:t>Construction</a:t>
            </a:r>
            <a:r>
              <a:rPr lang="en-US" sz="2800" dirty="0" smtClean="0">
                <a:latin typeface="Arial"/>
                <a:cs typeface="Arial"/>
              </a:rPr>
              <a:t> </a:t>
            </a:r>
            <a:r>
              <a:rPr lang="en-US" sz="2800" dirty="0">
                <a:latin typeface="Arial"/>
                <a:cs typeface="Arial"/>
              </a:rPr>
              <a:t>– the clearing of land to build buildings/houses also causes all loose soil to erode away</a:t>
            </a:r>
            <a:r>
              <a:rPr lang="en-US" sz="2800" dirty="0" smtClean="0">
                <a:latin typeface="Arial"/>
                <a:cs typeface="Arial"/>
              </a:rPr>
              <a:t>.</a:t>
            </a:r>
            <a:endParaRPr lang="en-US" sz="2800" dirty="0">
              <a:latin typeface="Arial"/>
              <a:cs typeface="Arial"/>
            </a:endParaRPr>
          </a:p>
        </p:txBody>
      </p:sp>
      <p:pic>
        <p:nvPicPr>
          <p:cNvPr id="1026" name="Picture 2" descr="C:\Users\Gina\Documents\Downloads\before-afte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81600" y="1143000"/>
            <a:ext cx="3733800" cy="54864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75046590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147051" cy="784412"/>
          </a:xfrm>
        </p:spPr>
        <p:txBody>
          <a:bodyPr/>
          <a:lstStyle/>
          <a:p>
            <a:r>
              <a:rPr lang="en-US" sz="4400" b="1" dirty="0" smtClean="0">
                <a:latin typeface="Arial" pitchFamily="34" charset="0"/>
                <a:cs typeface="Arial" pitchFamily="34" charset="0"/>
              </a:rPr>
              <a:t/>
            </a:r>
            <a:br>
              <a:rPr lang="en-US" sz="4400" b="1" dirty="0" smtClean="0">
                <a:latin typeface="Arial" pitchFamily="34" charset="0"/>
                <a:cs typeface="Arial" pitchFamily="34" charset="0"/>
              </a:rPr>
            </a:br>
            <a:r>
              <a:rPr lang="en-US" sz="4400" b="1" dirty="0" smtClean="0">
                <a:latin typeface="Arial" pitchFamily="34" charset="0"/>
                <a:cs typeface="Arial" pitchFamily="34" charset="0"/>
              </a:rPr>
              <a:t>3. </a:t>
            </a:r>
            <a:r>
              <a:rPr lang="en-US" sz="4400" b="1" u="sng" dirty="0" smtClean="0">
                <a:latin typeface="Arial" pitchFamily="34" charset="0"/>
                <a:cs typeface="Arial" pitchFamily="34" charset="0"/>
              </a:rPr>
              <a:t>Deposition</a:t>
            </a:r>
            <a:endParaRPr lang="en-US" sz="4400" b="1" u="sng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524000"/>
            <a:ext cx="9144000" cy="600635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en-US" sz="2400" b="1" dirty="0" smtClean="0">
                <a:solidFill>
                  <a:schemeClr val="tx1"/>
                </a:solidFill>
                <a:latin typeface="Arial"/>
                <a:cs typeface="Arial"/>
              </a:rPr>
              <a:t>Where water moves more swiftly there will be more erosion</a:t>
            </a:r>
            <a:endParaRPr lang="en-US" sz="2400" b="1" dirty="0">
              <a:solidFill>
                <a:schemeClr val="tx1"/>
              </a:solidFill>
              <a:latin typeface="Arial"/>
              <a:cs typeface="Arial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914400" y="2209800"/>
            <a:ext cx="4267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latin typeface="Arial"/>
                <a:cs typeface="Arial"/>
              </a:rPr>
              <a:t>Where the water slows down sediments will be </a:t>
            </a:r>
            <a:r>
              <a:rPr lang="en-US" sz="2000" b="1" u="sng" dirty="0" smtClean="0">
                <a:solidFill>
                  <a:srgbClr val="FF0000"/>
                </a:solidFill>
                <a:latin typeface="Arial"/>
                <a:cs typeface="Arial"/>
              </a:rPr>
              <a:t>deposited</a:t>
            </a:r>
            <a:endParaRPr lang="en-US" sz="2000" b="1" u="sng" dirty="0">
              <a:solidFill>
                <a:srgbClr val="FF0000"/>
              </a:solidFill>
              <a:latin typeface="Arial"/>
              <a:cs typeface="Arial"/>
            </a:endParaRPr>
          </a:p>
        </p:txBody>
      </p:sp>
      <p:pic>
        <p:nvPicPr>
          <p:cNvPr id="6" name="Picture 3" descr="meander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24201"/>
            <a:ext cx="9177867" cy="3733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Line 14"/>
          <p:cNvSpPr>
            <a:spLocks noChangeShapeType="1"/>
          </p:cNvSpPr>
          <p:nvPr/>
        </p:nvSpPr>
        <p:spPr bwMode="auto">
          <a:xfrm>
            <a:off x="6248400" y="2057400"/>
            <a:ext cx="1752600" cy="1905000"/>
          </a:xfrm>
          <a:prstGeom prst="line">
            <a:avLst/>
          </a:prstGeom>
          <a:noFill/>
          <a:ln w="38100" cap="sq">
            <a:solidFill>
              <a:srgbClr val="FFFF00"/>
            </a:solidFill>
            <a:round/>
            <a:headEnd type="none" w="sm" len="sm"/>
            <a:tailEnd type="triangl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" name="Line 14"/>
          <p:cNvSpPr>
            <a:spLocks noChangeShapeType="1"/>
          </p:cNvSpPr>
          <p:nvPr/>
        </p:nvSpPr>
        <p:spPr bwMode="auto">
          <a:xfrm flipH="1">
            <a:off x="5181600" y="2057400"/>
            <a:ext cx="533400" cy="2971800"/>
          </a:xfrm>
          <a:prstGeom prst="line">
            <a:avLst/>
          </a:prstGeom>
          <a:noFill/>
          <a:ln w="38100" cap="sq">
            <a:solidFill>
              <a:srgbClr val="FFFF00"/>
            </a:solidFill>
            <a:round/>
            <a:headEnd type="none" w="sm" len="sm"/>
            <a:tailEnd type="triangl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9" name="Line 17"/>
          <p:cNvSpPr>
            <a:spLocks noChangeShapeType="1"/>
          </p:cNvSpPr>
          <p:nvPr/>
        </p:nvSpPr>
        <p:spPr bwMode="auto">
          <a:xfrm>
            <a:off x="3581400" y="2971800"/>
            <a:ext cx="381000" cy="2133600"/>
          </a:xfrm>
          <a:prstGeom prst="line">
            <a:avLst/>
          </a:prstGeom>
          <a:noFill/>
          <a:ln w="38100" cap="sq">
            <a:solidFill>
              <a:srgbClr val="FF0000"/>
            </a:solidFill>
            <a:round/>
            <a:headEnd type="none" w="sm" len="sm"/>
            <a:tailEnd type="triangl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" name="Line 17"/>
          <p:cNvSpPr>
            <a:spLocks noChangeShapeType="1"/>
          </p:cNvSpPr>
          <p:nvPr/>
        </p:nvSpPr>
        <p:spPr bwMode="auto">
          <a:xfrm>
            <a:off x="3733800" y="2971800"/>
            <a:ext cx="3352800" cy="1143000"/>
          </a:xfrm>
          <a:prstGeom prst="line">
            <a:avLst/>
          </a:prstGeom>
          <a:noFill/>
          <a:ln w="38100" cap="sq">
            <a:solidFill>
              <a:srgbClr val="FF0000"/>
            </a:solidFill>
            <a:round/>
            <a:headEnd type="none" w="sm" len="sm"/>
            <a:tailEnd type="triangl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077325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0"/>
            <a:ext cx="8147051" cy="1201271"/>
          </a:xfrm>
        </p:spPr>
        <p:txBody>
          <a:bodyPr/>
          <a:lstStyle/>
          <a:p>
            <a:r>
              <a:rPr lang="en-US" b="1" dirty="0" smtClean="0">
                <a:latin typeface="Arial"/>
                <a:cs typeface="Arial"/>
              </a:rPr>
              <a:t>Glaciers</a:t>
            </a:r>
            <a:endParaRPr lang="en-US" b="1" dirty="0">
              <a:latin typeface="Arial"/>
              <a:cs typeface="Arial"/>
            </a:endParaRPr>
          </a:p>
        </p:txBody>
      </p:sp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533400" y="1371600"/>
            <a:ext cx="7620000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algn="ctr"/>
            <a:r>
              <a:rPr lang="en-US" b="1" dirty="0">
                <a:latin typeface="Arial"/>
                <a:cs typeface="Arial"/>
              </a:rPr>
              <a:t>Glacial ice drags rocky material that scours the surface it flows over .  </a:t>
            </a:r>
            <a:r>
              <a:rPr lang="en-US" b="1" dirty="0" smtClean="0">
                <a:latin typeface="Arial"/>
                <a:cs typeface="Arial"/>
              </a:rPr>
              <a:t>Melted water carries sediment away from the glacier.</a:t>
            </a:r>
            <a:endParaRPr lang="en-US" b="1" dirty="0">
              <a:latin typeface="Arial"/>
              <a:cs typeface="Arial"/>
            </a:endParaRPr>
          </a:p>
        </p:txBody>
      </p:sp>
      <p:pic>
        <p:nvPicPr>
          <p:cNvPr id="6" name="Picture 3" descr="glacialerosion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2667000"/>
            <a:ext cx="9144000" cy="4191000"/>
          </a:xfrm>
          <a:noFill/>
        </p:spPr>
      </p:pic>
    </p:spTree>
    <p:extLst>
      <p:ext uri="{BB962C8B-B14F-4D97-AF65-F5344CB8AC3E}">
        <p14:creationId xmlns:p14="http://schemas.microsoft.com/office/powerpoint/2010/main" val="73827189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381000"/>
            <a:ext cx="4191000" cy="1371600"/>
          </a:xfrm>
        </p:spPr>
        <p:txBody>
          <a:bodyPr/>
          <a:lstStyle/>
          <a:p>
            <a:r>
              <a:rPr lang="en-US" b="1" dirty="0" smtClean="0">
                <a:latin typeface="Arial"/>
                <a:cs typeface="Arial"/>
              </a:rPr>
              <a:t>Mass Movements</a:t>
            </a:r>
            <a:endParaRPr lang="en-US" b="1" dirty="0">
              <a:latin typeface="Arial"/>
              <a:cs typeface="Arial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04800" y="2438400"/>
            <a:ext cx="3886200" cy="26161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80000"/>
              </a:lnSpc>
              <a:buFont typeface="Arial"/>
              <a:buChar char="•"/>
            </a:pPr>
            <a:r>
              <a:rPr lang="en-US" sz="3600" b="1" dirty="0" smtClean="0">
                <a:solidFill>
                  <a:srgbClr val="302C24"/>
                </a:solidFill>
                <a:latin typeface="Arial"/>
                <a:cs typeface="Arial"/>
              </a:rPr>
              <a:t>Landslides</a:t>
            </a:r>
          </a:p>
          <a:p>
            <a:pPr>
              <a:lnSpc>
                <a:spcPct val="80000"/>
              </a:lnSpc>
            </a:pPr>
            <a:endParaRPr lang="en-US" sz="3600" b="1" dirty="0">
              <a:solidFill>
                <a:srgbClr val="302C24"/>
              </a:solidFill>
              <a:latin typeface="Arial"/>
              <a:cs typeface="Arial"/>
            </a:endParaRPr>
          </a:p>
          <a:p>
            <a:pPr marL="342900" indent="-342900">
              <a:lnSpc>
                <a:spcPct val="80000"/>
              </a:lnSpc>
              <a:buFont typeface="Arial"/>
              <a:buChar char="•"/>
            </a:pPr>
            <a:r>
              <a:rPr lang="en-US" sz="3600" b="1" dirty="0" smtClean="0">
                <a:solidFill>
                  <a:srgbClr val="302C24"/>
                </a:solidFill>
                <a:latin typeface="Arial"/>
                <a:cs typeface="Arial"/>
              </a:rPr>
              <a:t>Mud flows</a:t>
            </a:r>
          </a:p>
          <a:p>
            <a:pPr>
              <a:lnSpc>
                <a:spcPct val="80000"/>
              </a:lnSpc>
            </a:pPr>
            <a:endParaRPr lang="en-US" sz="3600" b="1" dirty="0" smtClean="0">
              <a:solidFill>
                <a:srgbClr val="302C24"/>
              </a:solidFill>
              <a:latin typeface="Arial"/>
              <a:cs typeface="Arial"/>
            </a:endParaRPr>
          </a:p>
          <a:p>
            <a:pPr marL="342900" indent="-342900">
              <a:lnSpc>
                <a:spcPct val="80000"/>
              </a:lnSpc>
              <a:buFont typeface="Arial"/>
              <a:buChar char="•"/>
            </a:pPr>
            <a:r>
              <a:rPr lang="en-US" sz="3600" b="1" dirty="0" smtClean="0">
                <a:solidFill>
                  <a:srgbClr val="302C24"/>
                </a:solidFill>
                <a:latin typeface="Arial"/>
                <a:cs typeface="Arial"/>
              </a:rPr>
              <a:t>Creep</a:t>
            </a:r>
            <a:endParaRPr lang="en-US" sz="3600" b="1" dirty="0">
              <a:solidFill>
                <a:srgbClr val="302C24"/>
              </a:solidFill>
              <a:latin typeface="Arial"/>
              <a:cs typeface="Arial"/>
            </a:endParaRPr>
          </a:p>
          <a:p>
            <a:pPr>
              <a:lnSpc>
                <a:spcPct val="80000"/>
              </a:lnSpc>
              <a:buFont typeface="Monotype Sorts" charset="0"/>
              <a:buNone/>
            </a:pPr>
            <a:endParaRPr lang="en-US" sz="2400" b="1" dirty="0">
              <a:solidFill>
                <a:srgbClr val="302C24"/>
              </a:solidFill>
              <a:latin typeface="Arial"/>
              <a:cs typeface="Arial"/>
            </a:endParaRPr>
          </a:p>
        </p:txBody>
      </p:sp>
      <p:pic>
        <p:nvPicPr>
          <p:cNvPr id="6" name="Picture 2" descr="C:\toms\Geology\teaching\SF State\lectures\e. mass flows\La Concita.jpg"/>
          <p:cNvPicPr>
            <a:picLocks noGrp="1" noChangeAspect="1" noChangeArrowheads="1"/>
          </p:cNvPicPr>
          <p:nvPr>
            <p:ph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267200" y="0"/>
            <a:ext cx="4876800" cy="6858000"/>
          </a:xfrm>
        </p:spPr>
      </p:pic>
      <p:sp>
        <p:nvSpPr>
          <p:cNvPr id="3" name="TextBox 2"/>
          <p:cNvSpPr txBox="1"/>
          <p:nvPr/>
        </p:nvSpPr>
        <p:spPr>
          <a:xfrm>
            <a:off x="152400" y="5943600"/>
            <a:ext cx="4114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latin typeface="Arial"/>
                <a:cs typeface="Arial"/>
              </a:rPr>
              <a:t>La </a:t>
            </a:r>
            <a:r>
              <a:rPr lang="en-US" sz="2800" b="1" dirty="0" err="1" smtClean="0">
                <a:latin typeface="Arial"/>
                <a:cs typeface="Arial"/>
              </a:rPr>
              <a:t>Conchita</a:t>
            </a:r>
            <a:r>
              <a:rPr lang="en-US" sz="2800" b="1" dirty="0" smtClean="0">
                <a:latin typeface="Arial"/>
                <a:cs typeface="Arial"/>
              </a:rPr>
              <a:t>, CA-1995</a:t>
            </a:r>
            <a:endParaRPr lang="en-US" sz="2800" b="1" dirty="0"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45217351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1905000" y="-228600"/>
            <a:ext cx="8147051" cy="1452283"/>
          </a:xfrm>
        </p:spPr>
        <p:txBody>
          <a:bodyPr/>
          <a:lstStyle/>
          <a:p>
            <a:r>
              <a:rPr lang="en-US" sz="7200" b="1" dirty="0" smtClean="0">
                <a:latin typeface="Arial"/>
                <a:cs typeface="Arial"/>
              </a:rPr>
              <a:t>W.E.D.S</a:t>
            </a:r>
            <a:endParaRPr lang="en-US" b="1" dirty="0">
              <a:latin typeface="Arial"/>
              <a:cs typeface="Arial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752600"/>
            <a:ext cx="8147051" cy="4364598"/>
          </a:xfrm>
        </p:spPr>
        <p:txBody>
          <a:bodyPr>
            <a:normAutofit fontScale="92500"/>
          </a:bodyPr>
          <a:lstStyle/>
          <a:p>
            <a:pPr>
              <a:buFont typeface="+mj-lt"/>
              <a:buAutoNum type="arabicPeriod"/>
            </a:pPr>
            <a:r>
              <a:rPr lang="en-US" sz="3600" b="1" u="sng" dirty="0" smtClean="0">
                <a:solidFill>
                  <a:srgbClr val="FF0000"/>
                </a:solidFill>
                <a:latin typeface="Arial"/>
                <a:cs typeface="Arial"/>
              </a:rPr>
              <a:t>W</a:t>
            </a:r>
            <a:r>
              <a:rPr lang="en-US" sz="3600" b="1" dirty="0" smtClean="0">
                <a:latin typeface="Arial"/>
                <a:cs typeface="Arial"/>
              </a:rPr>
              <a:t>eathering</a:t>
            </a:r>
            <a:endParaRPr lang="en-US" sz="3600" b="1" dirty="0">
              <a:latin typeface="Arial"/>
              <a:cs typeface="Arial"/>
            </a:endParaRPr>
          </a:p>
          <a:p>
            <a:pPr lvl="1">
              <a:buFont typeface="+mj-lt"/>
              <a:buAutoNum type="alphaLcPeriod"/>
            </a:pPr>
            <a:r>
              <a:rPr lang="en-US" sz="3400" b="1" dirty="0" smtClean="0">
                <a:latin typeface="Arial"/>
                <a:cs typeface="Arial"/>
              </a:rPr>
              <a:t>Physical</a:t>
            </a:r>
          </a:p>
          <a:p>
            <a:pPr lvl="1">
              <a:buFont typeface="+mj-lt"/>
              <a:buAutoNum type="alphaLcPeriod"/>
            </a:pPr>
            <a:r>
              <a:rPr lang="en-US" sz="3600" b="1" dirty="0" smtClean="0">
                <a:latin typeface="Arial"/>
                <a:cs typeface="Arial"/>
              </a:rPr>
              <a:t>Chemical </a:t>
            </a:r>
          </a:p>
          <a:p>
            <a:pPr>
              <a:buFont typeface="+mj-lt"/>
              <a:buAutoNum type="arabicPeriod"/>
            </a:pPr>
            <a:r>
              <a:rPr lang="en-US" sz="3600" b="1" u="sng" dirty="0" smtClean="0">
                <a:solidFill>
                  <a:srgbClr val="FF0000"/>
                </a:solidFill>
                <a:latin typeface="Arial"/>
                <a:cs typeface="Arial"/>
              </a:rPr>
              <a:t>E</a:t>
            </a:r>
            <a:r>
              <a:rPr lang="en-US" sz="3600" b="1" dirty="0" smtClean="0">
                <a:latin typeface="Arial"/>
                <a:cs typeface="Arial"/>
              </a:rPr>
              <a:t>rosion</a:t>
            </a:r>
          </a:p>
          <a:p>
            <a:pPr>
              <a:buFont typeface="+mj-lt"/>
              <a:buAutoNum type="arabicPeriod"/>
            </a:pPr>
            <a:r>
              <a:rPr lang="en-US" sz="3600" b="1" u="sng" dirty="0" smtClean="0">
                <a:solidFill>
                  <a:srgbClr val="FF0000"/>
                </a:solidFill>
                <a:latin typeface="Arial"/>
                <a:cs typeface="Arial"/>
              </a:rPr>
              <a:t>D</a:t>
            </a:r>
            <a:r>
              <a:rPr lang="en-US" sz="3600" b="1" dirty="0" smtClean="0">
                <a:latin typeface="Arial"/>
                <a:cs typeface="Arial"/>
              </a:rPr>
              <a:t>eposition</a:t>
            </a:r>
          </a:p>
          <a:p>
            <a:pPr>
              <a:buFont typeface="+mj-lt"/>
              <a:buAutoNum type="arabicPeriod"/>
            </a:pPr>
            <a:r>
              <a:rPr lang="en-US" sz="3600" b="1" u="sng" dirty="0" smtClean="0">
                <a:solidFill>
                  <a:srgbClr val="FF0000"/>
                </a:solidFill>
                <a:latin typeface="Arial"/>
                <a:cs typeface="Arial"/>
              </a:rPr>
              <a:t>S</a:t>
            </a:r>
            <a:r>
              <a:rPr lang="en-US" sz="3600" b="1" dirty="0" smtClean="0">
                <a:latin typeface="Arial"/>
                <a:cs typeface="Arial"/>
              </a:rPr>
              <a:t>edimentation (burial &amp; compaction)</a:t>
            </a:r>
            <a:endParaRPr lang="en-US" sz="3600" b="1" dirty="0">
              <a:latin typeface="Arial"/>
              <a:cs typeface="Arial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05200" y="1143000"/>
            <a:ext cx="5452110" cy="4038600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5" name="Rectangle 4"/>
          <p:cNvSpPr/>
          <p:nvPr/>
        </p:nvSpPr>
        <p:spPr>
          <a:xfrm>
            <a:off x="5334000" y="1981200"/>
            <a:ext cx="1219200" cy="533400"/>
          </a:xfrm>
          <a:prstGeom prst="rect">
            <a:avLst/>
          </a:prstGeom>
          <a:noFill/>
          <a:ln w="38100" cmpd="sng">
            <a:solidFill>
              <a:srgbClr val="FF66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rgbClr val="FF6600"/>
                </a:solidFill>
              </a:ln>
              <a:solidFill>
                <a:srgbClr val="FFFFFF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6324600" y="2590800"/>
            <a:ext cx="1219200" cy="533400"/>
          </a:xfrm>
          <a:prstGeom prst="rect">
            <a:avLst/>
          </a:prstGeom>
          <a:noFill/>
          <a:ln w="38100" cmpd="sng">
            <a:solidFill>
              <a:srgbClr val="FF66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rgbClr val="FF6600"/>
                </a:solidFill>
              </a:ln>
              <a:solidFill>
                <a:srgbClr val="FFFFFF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7086600" y="3276600"/>
            <a:ext cx="1219200" cy="533400"/>
          </a:xfrm>
          <a:prstGeom prst="rect">
            <a:avLst/>
          </a:prstGeom>
          <a:noFill/>
          <a:ln w="38100" cmpd="sng">
            <a:solidFill>
              <a:srgbClr val="FF66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rgbClr val="FF6600"/>
                </a:solidFill>
              </a:ln>
              <a:solidFill>
                <a:srgbClr val="FFFFFF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3505200" y="2286000"/>
            <a:ext cx="1219200" cy="533400"/>
          </a:xfrm>
          <a:prstGeom prst="rect">
            <a:avLst/>
          </a:prstGeom>
          <a:noFill/>
          <a:ln w="38100" cmpd="sng">
            <a:solidFill>
              <a:srgbClr val="FF66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rgbClr val="FF6600"/>
                </a:solidFill>
              </a:ln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164876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-228600"/>
            <a:ext cx="8147051" cy="1452283"/>
          </a:xfrm>
        </p:spPr>
        <p:txBody>
          <a:bodyPr/>
          <a:lstStyle/>
          <a:p>
            <a:pPr algn="l"/>
            <a:r>
              <a:rPr lang="en-US" b="1" dirty="0" smtClean="0">
                <a:latin typeface="Arial"/>
                <a:cs typeface="Arial"/>
              </a:rPr>
              <a:t>4. Sedimentation</a:t>
            </a:r>
            <a:endParaRPr lang="en-US" b="1" dirty="0">
              <a:latin typeface="Arial"/>
              <a:cs typeface="Arial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295400"/>
            <a:ext cx="8147051" cy="4364598"/>
          </a:xfrm>
        </p:spPr>
        <p:txBody>
          <a:bodyPr/>
          <a:lstStyle/>
          <a:p>
            <a:pPr>
              <a:buFont typeface="Arial"/>
              <a:buChar char="•"/>
            </a:pPr>
            <a:r>
              <a:rPr lang="en-US" sz="3200" b="1" dirty="0" smtClean="0">
                <a:solidFill>
                  <a:schemeClr val="tx1"/>
                </a:solidFill>
                <a:latin typeface="Arial"/>
                <a:cs typeface="Arial"/>
              </a:rPr>
              <a:t>Soil/silt/sediment is deposited and: </a:t>
            </a:r>
          </a:p>
          <a:p>
            <a:pPr lvl="1">
              <a:buFont typeface="Arial"/>
              <a:buChar char="•"/>
            </a:pPr>
            <a:r>
              <a:rPr lang="en-US" sz="3200" b="1" u="sng" dirty="0" smtClean="0">
                <a:solidFill>
                  <a:schemeClr val="tx1"/>
                </a:solidFill>
                <a:latin typeface="Arial"/>
                <a:cs typeface="Arial"/>
              </a:rPr>
              <a:t>Compacted</a:t>
            </a:r>
            <a:r>
              <a:rPr lang="en-US" sz="3200" b="1" dirty="0" smtClean="0">
                <a:solidFill>
                  <a:schemeClr val="tx1"/>
                </a:solidFill>
                <a:latin typeface="Arial"/>
                <a:cs typeface="Arial"/>
              </a:rPr>
              <a:t>: pressed together</a:t>
            </a:r>
          </a:p>
          <a:p>
            <a:pPr lvl="1">
              <a:buFont typeface="Arial"/>
              <a:buChar char="•"/>
            </a:pPr>
            <a:r>
              <a:rPr lang="en-US" sz="3200" b="1" u="sng" dirty="0" smtClean="0">
                <a:solidFill>
                  <a:schemeClr val="tx1"/>
                </a:solidFill>
                <a:latin typeface="Arial"/>
                <a:cs typeface="Arial"/>
              </a:rPr>
              <a:t>Layered</a:t>
            </a:r>
            <a:r>
              <a:rPr lang="en-US" sz="3200" b="1" dirty="0" smtClean="0">
                <a:solidFill>
                  <a:schemeClr val="tx1"/>
                </a:solidFill>
                <a:latin typeface="Arial"/>
                <a:cs typeface="Arial"/>
              </a:rPr>
              <a:t>: variety of silt, sediment, clay, soil, pebbles, fossils</a:t>
            </a:r>
          </a:p>
          <a:p>
            <a:pPr lvl="1">
              <a:buFont typeface="Arial"/>
              <a:buChar char="•"/>
            </a:pPr>
            <a:r>
              <a:rPr lang="en-US" sz="3200" b="1" u="sng" dirty="0" smtClean="0">
                <a:solidFill>
                  <a:schemeClr val="tx1"/>
                </a:solidFill>
                <a:latin typeface="Arial"/>
                <a:cs typeface="Arial"/>
              </a:rPr>
              <a:t>Cemented</a:t>
            </a:r>
            <a:r>
              <a:rPr lang="en-US" sz="3200" b="1" dirty="0" smtClean="0">
                <a:solidFill>
                  <a:schemeClr val="tx1"/>
                </a:solidFill>
                <a:latin typeface="Arial"/>
                <a:cs typeface="Arial"/>
              </a:rPr>
              <a:t>: large and small combined to form solid</a:t>
            </a:r>
          </a:p>
          <a:p>
            <a:pPr lvl="1">
              <a:buFont typeface="Arial"/>
              <a:buChar char="•"/>
            </a:pPr>
            <a:endParaRPr lang="en-US" dirty="0" smtClean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4576233"/>
            <a:ext cx="2667000" cy="22987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67000" y="4563533"/>
            <a:ext cx="3962400" cy="2294467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04000" y="3124200"/>
            <a:ext cx="2540000" cy="3733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575725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1905000" y="-228600"/>
            <a:ext cx="8147051" cy="1452283"/>
          </a:xfrm>
        </p:spPr>
        <p:txBody>
          <a:bodyPr/>
          <a:lstStyle/>
          <a:p>
            <a:r>
              <a:rPr lang="en-US" sz="7200" b="1" dirty="0" smtClean="0">
                <a:latin typeface="Arial"/>
                <a:cs typeface="Arial"/>
              </a:rPr>
              <a:t>W.E.D.S</a:t>
            </a:r>
            <a:endParaRPr lang="en-US" b="1" dirty="0">
              <a:latin typeface="Arial"/>
              <a:cs typeface="Arial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752600"/>
            <a:ext cx="8147051" cy="4364598"/>
          </a:xfrm>
        </p:spPr>
        <p:txBody>
          <a:bodyPr>
            <a:normAutofit fontScale="92500"/>
          </a:bodyPr>
          <a:lstStyle/>
          <a:p>
            <a:pPr>
              <a:buFont typeface="+mj-lt"/>
              <a:buAutoNum type="arabicPeriod"/>
            </a:pPr>
            <a:r>
              <a:rPr lang="en-US" sz="3600" b="1" u="sng" dirty="0" smtClean="0">
                <a:solidFill>
                  <a:srgbClr val="FF0000"/>
                </a:solidFill>
                <a:latin typeface="Arial"/>
                <a:cs typeface="Arial"/>
              </a:rPr>
              <a:t>W</a:t>
            </a:r>
            <a:r>
              <a:rPr lang="en-US" sz="3600" b="1" dirty="0" smtClean="0">
                <a:latin typeface="Arial"/>
                <a:cs typeface="Arial"/>
              </a:rPr>
              <a:t>eathering</a:t>
            </a:r>
            <a:endParaRPr lang="en-US" sz="3600" b="1" dirty="0">
              <a:latin typeface="Arial"/>
              <a:cs typeface="Arial"/>
            </a:endParaRPr>
          </a:p>
          <a:p>
            <a:pPr lvl="1">
              <a:buFont typeface="+mj-lt"/>
              <a:buAutoNum type="alphaLcPeriod"/>
            </a:pPr>
            <a:r>
              <a:rPr lang="en-US" sz="3400" b="1" dirty="0" smtClean="0">
                <a:latin typeface="Arial"/>
                <a:cs typeface="Arial"/>
              </a:rPr>
              <a:t>Physical</a:t>
            </a:r>
          </a:p>
          <a:p>
            <a:pPr lvl="1">
              <a:buFont typeface="+mj-lt"/>
              <a:buAutoNum type="alphaLcPeriod"/>
            </a:pPr>
            <a:r>
              <a:rPr lang="en-US" sz="3600" b="1" dirty="0" smtClean="0">
                <a:latin typeface="Arial"/>
                <a:cs typeface="Arial"/>
              </a:rPr>
              <a:t>Chemical </a:t>
            </a:r>
          </a:p>
          <a:p>
            <a:pPr>
              <a:buFont typeface="+mj-lt"/>
              <a:buAutoNum type="arabicPeriod"/>
            </a:pPr>
            <a:r>
              <a:rPr lang="en-US" sz="3600" b="1" u="sng" dirty="0" smtClean="0">
                <a:solidFill>
                  <a:srgbClr val="FF0000"/>
                </a:solidFill>
                <a:latin typeface="Arial"/>
                <a:cs typeface="Arial"/>
              </a:rPr>
              <a:t>E</a:t>
            </a:r>
            <a:r>
              <a:rPr lang="en-US" sz="3600" b="1" dirty="0" smtClean="0">
                <a:latin typeface="Arial"/>
                <a:cs typeface="Arial"/>
              </a:rPr>
              <a:t>rosion</a:t>
            </a:r>
          </a:p>
          <a:p>
            <a:pPr>
              <a:buFont typeface="+mj-lt"/>
              <a:buAutoNum type="arabicPeriod"/>
            </a:pPr>
            <a:r>
              <a:rPr lang="en-US" sz="3600" b="1" u="sng" dirty="0" smtClean="0">
                <a:solidFill>
                  <a:srgbClr val="FF0000"/>
                </a:solidFill>
                <a:latin typeface="Arial"/>
                <a:cs typeface="Arial"/>
              </a:rPr>
              <a:t>D</a:t>
            </a:r>
            <a:r>
              <a:rPr lang="en-US" sz="3600" b="1" dirty="0" smtClean="0">
                <a:latin typeface="Arial"/>
                <a:cs typeface="Arial"/>
              </a:rPr>
              <a:t>eposition</a:t>
            </a:r>
          </a:p>
          <a:p>
            <a:pPr>
              <a:buFont typeface="+mj-lt"/>
              <a:buAutoNum type="arabicPeriod"/>
            </a:pPr>
            <a:r>
              <a:rPr lang="en-US" sz="3600" b="1" u="sng" dirty="0" smtClean="0">
                <a:solidFill>
                  <a:srgbClr val="FF0000"/>
                </a:solidFill>
                <a:latin typeface="Arial"/>
                <a:cs typeface="Arial"/>
              </a:rPr>
              <a:t>S</a:t>
            </a:r>
            <a:r>
              <a:rPr lang="en-US" sz="3600" b="1" dirty="0" smtClean="0">
                <a:latin typeface="Arial"/>
                <a:cs typeface="Arial"/>
              </a:rPr>
              <a:t>edimentation (burial &amp; compaction)</a:t>
            </a:r>
            <a:endParaRPr lang="en-US" sz="3600" b="1" dirty="0">
              <a:latin typeface="Arial"/>
              <a:cs typeface="Arial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05200" y="1143000"/>
            <a:ext cx="5452110" cy="4038600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5" name="Rectangle 4"/>
          <p:cNvSpPr/>
          <p:nvPr/>
        </p:nvSpPr>
        <p:spPr>
          <a:xfrm>
            <a:off x="5334000" y="1981200"/>
            <a:ext cx="1219200" cy="533400"/>
          </a:xfrm>
          <a:prstGeom prst="rect">
            <a:avLst/>
          </a:prstGeom>
          <a:noFill/>
          <a:ln w="38100" cmpd="sng">
            <a:solidFill>
              <a:srgbClr val="FF66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rgbClr val="FF6600"/>
                </a:solidFill>
              </a:ln>
              <a:solidFill>
                <a:srgbClr val="FFFFFF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6324600" y="2590800"/>
            <a:ext cx="1219200" cy="533400"/>
          </a:xfrm>
          <a:prstGeom prst="rect">
            <a:avLst/>
          </a:prstGeom>
          <a:noFill/>
          <a:ln w="38100" cmpd="sng">
            <a:solidFill>
              <a:srgbClr val="FF66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rgbClr val="FF6600"/>
                </a:solidFill>
              </a:ln>
              <a:solidFill>
                <a:srgbClr val="FFFFFF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7086600" y="3276600"/>
            <a:ext cx="1219200" cy="533400"/>
          </a:xfrm>
          <a:prstGeom prst="rect">
            <a:avLst/>
          </a:prstGeom>
          <a:noFill/>
          <a:ln w="38100" cmpd="sng">
            <a:solidFill>
              <a:srgbClr val="FF66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rgbClr val="FF6600"/>
                </a:solidFill>
              </a:ln>
              <a:solidFill>
                <a:srgbClr val="FFFFFF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3505200" y="2286000"/>
            <a:ext cx="1219200" cy="533400"/>
          </a:xfrm>
          <a:prstGeom prst="rect">
            <a:avLst/>
          </a:prstGeom>
          <a:noFill/>
          <a:ln w="38100" cmpd="sng">
            <a:solidFill>
              <a:srgbClr val="FF66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rgbClr val="FF6600"/>
                </a:solidFill>
              </a:ln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985546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67" y="228600"/>
            <a:ext cx="3962400" cy="1143000"/>
          </a:xfrm>
        </p:spPr>
        <p:txBody>
          <a:bodyPr>
            <a:normAutofit fontScale="90000"/>
          </a:bodyPr>
          <a:lstStyle/>
          <a:p>
            <a:pPr algn="l"/>
            <a:r>
              <a:rPr lang="en-US" b="1" dirty="0" smtClean="0">
                <a:latin typeface="Arial" pitchFamily="34" charset="0"/>
                <a:cs typeface="Arial" pitchFamily="34" charset="0"/>
              </a:rPr>
              <a:t>1. Weathering</a:t>
            </a:r>
            <a:endParaRPr lang="en-US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8" name="Picture 4" descr="C:\Users\Gina\Documents\Downloads\weathering_wave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38600" y="0"/>
            <a:ext cx="1828800" cy="1981200"/>
          </a:xfrm>
          <a:prstGeom prst="rect">
            <a:avLst/>
          </a:prstGeom>
          <a:noFill/>
        </p:spPr>
      </p:pic>
      <p:sp>
        <p:nvSpPr>
          <p:cNvPr id="6" name="Rectangle 23"/>
          <p:cNvSpPr txBox="1">
            <a:spLocks noChangeArrowheads="1"/>
          </p:cNvSpPr>
          <p:nvPr/>
        </p:nvSpPr>
        <p:spPr bwMode="auto">
          <a:xfrm>
            <a:off x="152400" y="1905000"/>
            <a:ext cx="5029200" cy="4450449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rtlCol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>
                <a:srgbClr val="389700"/>
              </a:buClr>
              <a:buFont typeface="Wingdings" charset="0"/>
              <a:buChar char="u"/>
            </a:pPr>
            <a:r>
              <a:rPr lang="en-US" sz="2800" dirty="0" smtClean="0">
                <a:latin typeface="Arial" charset="0"/>
                <a:cs typeface="Times New Roman" charset="0"/>
              </a:rPr>
              <a:t>The </a:t>
            </a:r>
            <a:r>
              <a:rPr lang="en-US" sz="2800" b="1" dirty="0" smtClean="0">
                <a:solidFill>
                  <a:srgbClr val="FF0000"/>
                </a:solidFill>
                <a:latin typeface="Arial" charset="0"/>
                <a:cs typeface="Times New Roman" charset="0"/>
              </a:rPr>
              <a:t>physical</a:t>
            </a:r>
            <a:r>
              <a:rPr lang="en-US" sz="2800" dirty="0" smtClean="0">
                <a:solidFill>
                  <a:srgbClr val="FF0000"/>
                </a:solidFill>
                <a:latin typeface="Arial" charset="0"/>
                <a:cs typeface="Times New Roman" charset="0"/>
              </a:rPr>
              <a:t> </a:t>
            </a:r>
            <a:r>
              <a:rPr lang="en-US" sz="2800" dirty="0" smtClean="0">
                <a:latin typeface="Arial" charset="0"/>
                <a:cs typeface="Times New Roman" charset="0"/>
              </a:rPr>
              <a:t>and </a:t>
            </a:r>
            <a:r>
              <a:rPr lang="en-US" sz="2800" b="1" dirty="0" smtClean="0">
                <a:solidFill>
                  <a:srgbClr val="0000FF"/>
                </a:solidFill>
                <a:latin typeface="Arial" charset="0"/>
                <a:cs typeface="Times New Roman" charset="0"/>
              </a:rPr>
              <a:t>chemical</a:t>
            </a:r>
            <a:r>
              <a:rPr lang="en-US" sz="2800" b="1" dirty="0" smtClean="0">
                <a:latin typeface="Arial" charset="0"/>
                <a:cs typeface="Times New Roman" charset="0"/>
              </a:rPr>
              <a:t> </a:t>
            </a:r>
            <a:r>
              <a:rPr lang="en-US" sz="2800" dirty="0" smtClean="0">
                <a:latin typeface="Arial" charset="0"/>
                <a:cs typeface="Times New Roman" charset="0"/>
              </a:rPr>
              <a:t>processes by which rocks are broken down into smaller pieces.</a:t>
            </a:r>
          </a:p>
          <a:p>
            <a:pPr marL="0" indent="0">
              <a:buClr>
                <a:srgbClr val="389700"/>
              </a:buClr>
              <a:buNone/>
            </a:pPr>
            <a:endParaRPr lang="en-US" sz="2000" dirty="0">
              <a:latin typeface="Arial" charset="0"/>
              <a:cs typeface="Times New Roman" charset="0"/>
            </a:endParaRPr>
          </a:p>
          <a:p>
            <a:pPr>
              <a:buClr>
                <a:srgbClr val="389700"/>
              </a:buClr>
              <a:buFont typeface="Wingdings" charset="0"/>
              <a:buChar char="u"/>
            </a:pPr>
            <a:r>
              <a:rPr lang="en-US" sz="2800" dirty="0" smtClean="0">
                <a:latin typeface="Arial" charset="0"/>
                <a:cs typeface="Times New Roman" charset="0"/>
              </a:rPr>
              <a:t>Rocks are broken down by the effects of weather. </a:t>
            </a:r>
            <a:endParaRPr lang="en-US" sz="2800" dirty="0">
              <a:latin typeface="Arial" charset="0"/>
              <a:cs typeface="Times New Roman" charset="0"/>
            </a:endParaRPr>
          </a:p>
          <a:p>
            <a:pPr marL="0" indent="0">
              <a:buClr>
                <a:srgbClr val="389700"/>
              </a:buClr>
              <a:buNone/>
            </a:pPr>
            <a:endParaRPr lang="en-US" sz="2000" dirty="0">
              <a:latin typeface="Arial" charset="0"/>
              <a:cs typeface="Times New Roman" charset="0"/>
            </a:endParaRPr>
          </a:p>
          <a:p>
            <a:pPr>
              <a:buClr>
                <a:srgbClr val="389700"/>
              </a:buClr>
              <a:buFont typeface="Wingdings" charset="0"/>
              <a:buChar char="u"/>
            </a:pPr>
            <a:r>
              <a:rPr lang="en-US" sz="2800" dirty="0" smtClean="0">
                <a:latin typeface="Arial" charset="0"/>
                <a:cs typeface="Times New Roman" charset="0"/>
              </a:rPr>
              <a:t>It is the “prepping” process of erosion.</a:t>
            </a:r>
            <a:endParaRPr lang="en-US" sz="2800" dirty="0" smtClean="0">
              <a:latin typeface="Arial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57800" y="3657600"/>
            <a:ext cx="3886200" cy="3200400"/>
          </a:xfrm>
          <a:prstGeom prst="rect">
            <a:avLst/>
          </a:prstGeom>
        </p:spPr>
      </p:pic>
      <p:cxnSp>
        <p:nvCxnSpPr>
          <p:cNvPr id="5" name="Elbow Connector 4"/>
          <p:cNvCxnSpPr/>
          <p:nvPr/>
        </p:nvCxnSpPr>
        <p:spPr>
          <a:xfrm>
            <a:off x="1981200" y="2438400"/>
            <a:ext cx="3048000" cy="2590800"/>
          </a:xfrm>
          <a:prstGeom prst="bentConnector3">
            <a:avLst/>
          </a:prstGeom>
          <a:ln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" name="Elbow Connector 7"/>
          <p:cNvCxnSpPr/>
          <p:nvPr/>
        </p:nvCxnSpPr>
        <p:spPr>
          <a:xfrm>
            <a:off x="4343400" y="2438400"/>
            <a:ext cx="1447800" cy="609600"/>
          </a:xfrm>
          <a:prstGeom prst="bentConnector3">
            <a:avLst/>
          </a:prstGeom>
          <a:ln>
            <a:solidFill>
              <a:srgbClr val="0000FF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9" name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71928" y="0"/>
            <a:ext cx="3263605" cy="3721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01987F-60BC-A541-9301-F8BC630C44E7}" type="slidenum">
              <a:rPr lang="en-US"/>
              <a:pPr/>
              <a:t>4</a:t>
            </a:fld>
            <a:endParaRPr lang="en-US"/>
          </a:p>
        </p:txBody>
      </p:sp>
      <p:sp>
        <p:nvSpPr>
          <p:cNvPr id="3076" name="Text Box 4"/>
          <p:cNvSpPr txBox="1">
            <a:spLocks noChangeArrowheads="1"/>
          </p:cNvSpPr>
          <p:nvPr/>
        </p:nvSpPr>
        <p:spPr bwMode="auto">
          <a:xfrm>
            <a:off x="0" y="-228600"/>
            <a:ext cx="8310563" cy="17979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3800" b="1" dirty="0">
                <a:solidFill>
                  <a:srgbClr val="302C24"/>
                </a:solidFill>
                <a:latin typeface="Arial"/>
                <a:cs typeface="Arial"/>
              </a:rPr>
              <a:t>F</a:t>
            </a:r>
            <a:r>
              <a:rPr lang="en-US" sz="3800" b="1" dirty="0" smtClean="0">
                <a:solidFill>
                  <a:srgbClr val="302C24"/>
                </a:solidFill>
                <a:latin typeface="Arial"/>
                <a:cs typeface="Arial"/>
              </a:rPr>
              <a:t>actors </a:t>
            </a:r>
            <a:r>
              <a:rPr lang="en-US" sz="3800" b="1" dirty="0">
                <a:solidFill>
                  <a:srgbClr val="302C24"/>
                </a:solidFill>
                <a:latin typeface="Arial"/>
                <a:cs typeface="Arial"/>
              </a:rPr>
              <a:t>that effect the </a:t>
            </a:r>
            <a:r>
              <a:rPr lang="en-US" sz="3800" b="1" u="sng" dirty="0">
                <a:solidFill>
                  <a:srgbClr val="302C24"/>
                </a:solidFill>
                <a:latin typeface="Arial"/>
                <a:cs typeface="Arial"/>
              </a:rPr>
              <a:t>rate</a:t>
            </a:r>
            <a:r>
              <a:rPr lang="en-US" sz="3800" b="1" dirty="0">
                <a:solidFill>
                  <a:srgbClr val="302C24"/>
                </a:solidFill>
                <a:latin typeface="Arial"/>
                <a:cs typeface="Arial"/>
              </a:rPr>
              <a:t> of weathering:</a:t>
            </a:r>
          </a:p>
        </p:txBody>
      </p:sp>
      <p:sp>
        <p:nvSpPr>
          <p:cNvPr id="3077" name="Text Box 5"/>
          <p:cNvSpPr txBox="1">
            <a:spLocks noChangeArrowheads="1"/>
          </p:cNvSpPr>
          <p:nvPr/>
        </p:nvSpPr>
        <p:spPr bwMode="auto">
          <a:xfrm>
            <a:off x="381000" y="1981200"/>
            <a:ext cx="8458200" cy="45550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marL="342900" indent="-342900">
              <a:buAutoNum type="arabicPeriod"/>
            </a:pPr>
            <a:r>
              <a:rPr lang="en-US" sz="2400" b="1" u="sng" dirty="0" smtClean="0">
                <a:latin typeface="Arial"/>
                <a:cs typeface="Arial"/>
              </a:rPr>
              <a:t>Surface </a:t>
            </a:r>
            <a:r>
              <a:rPr lang="en-US" sz="2400" b="1" u="sng" dirty="0">
                <a:latin typeface="Arial"/>
                <a:cs typeface="Arial"/>
              </a:rPr>
              <a:t>Area</a:t>
            </a:r>
            <a:r>
              <a:rPr lang="en-US" sz="2400" u="sng" dirty="0">
                <a:latin typeface="Arial"/>
                <a:cs typeface="Arial"/>
              </a:rPr>
              <a:t> </a:t>
            </a:r>
            <a:r>
              <a:rPr lang="en-US" sz="2400" dirty="0">
                <a:latin typeface="Arial"/>
                <a:cs typeface="Arial"/>
              </a:rPr>
              <a:t>(exposure) - </a:t>
            </a:r>
            <a:r>
              <a:rPr lang="en-US" sz="2200" dirty="0">
                <a:latin typeface="Arial"/>
                <a:cs typeface="Arial"/>
              </a:rPr>
              <a:t>Exposing more surface area will increase the rate of weathering</a:t>
            </a:r>
            <a:r>
              <a:rPr lang="en-US" sz="2200" dirty="0" smtClean="0">
                <a:latin typeface="Arial"/>
                <a:cs typeface="Arial"/>
              </a:rPr>
              <a:t>.</a:t>
            </a:r>
          </a:p>
          <a:p>
            <a:endParaRPr lang="en-US" sz="2000" dirty="0" smtClean="0">
              <a:latin typeface="Arial"/>
              <a:cs typeface="Arial"/>
            </a:endParaRPr>
          </a:p>
          <a:p>
            <a:pPr marL="342900" indent="-342900">
              <a:buAutoNum type="arabicPeriod"/>
            </a:pPr>
            <a:r>
              <a:rPr lang="en-US" sz="2400" b="1" u="sng" dirty="0" smtClean="0">
                <a:latin typeface="Arial"/>
                <a:cs typeface="Arial"/>
              </a:rPr>
              <a:t>Particle </a:t>
            </a:r>
            <a:r>
              <a:rPr lang="en-US" sz="2400" b="1" u="sng" dirty="0">
                <a:latin typeface="Arial"/>
                <a:cs typeface="Arial"/>
              </a:rPr>
              <a:t>Size</a:t>
            </a:r>
            <a:r>
              <a:rPr lang="en-US" sz="2400" u="sng" dirty="0">
                <a:latin typeface="Arial"/>
                <a:cs typeface="Arial"/>
              </a:rPr>
              <a:t> </a:t>
            </a:r>
            <a:r>
              <a:rPr lang="en-US" sz="2200" dirty="0">
                <a:latin typeface="Arial"/>
                <a:cs typeface="Arial"/>
              </a:rPr>
              <a:t>– Larger particles weather slower and smaller particles weather at a faster rate</a:t>
            </a:r>
            <a:r>
              <a:rPr lang="en-US" sz="2200" dirty="0" smtClean="0">
                <a:latin typeface="Arial"/>
                <a:cs typeface="Arial"/>
              </a:rPr>
              <a:t>.</a:t>
            </a:r>
          </a:p>
          <a:p>
            <a:endParaRPr lang="en-US" sz="2000" dirty="0" smtClean="0">
              <a:latin typeface="Arial"/>
              <a:cs typeface="Arial"/>
            </a:endParaRPr>
          </a:p>
          <a:p>
            <a:pPr marL="342900" indent="-342900">
              <a:buFontTx/>
              <a:buAutoNum type="arabicPeriod"/>
            </a:pPr>
            <a:r>
              <a:rPr lang="en-US" sz="2400" b="1" u="sng" dirty="0">
                <a:latin typeface="Arial"/>
                <a:cs typeface="Arial"/>
              </a:rPr>
              <a:t>Chemical Composition</a:t>
            </a:r>
            <a:r>
              <a:rPr lang="en-US" sz="2400" u="sng" dirty="0">
                <a:latin typeface="Arial"/>
                <a:cs typeface="Arial"/>
              </a:rPr>
              <a:t> </a:t>
            </a:r>
            <a:r>
              <a:rPr lang="en-US" sz="2200" dirty="0">
                <a:latin typeface="Arial"/>
                <a:cs typeface="Arial"/>
              </a:rPr>
              <a:t>(what a rock is made of) – Certain rocks and minerals are naturally weaker than others, while others are more resistant (stronger)</a:t>
            </a:r>
            <a:r>
              <a:rPr lang="en-US" sz="2200" dirty="0" smtClean="0">
                <a:latin typeface="Arial"/>
                <a:cs typeface="Arial"/>
              </a:rPr>
              <a:t>.</a:t>
            </a:r>
          </a:p>
          <a:p>
            <a:endParaRPr lang="en-US" sz="2000" dirty="0" smtClean="0">
              <a:latin typeface="Arial"/>
              <a:cs typeface="Arial"/>
            </a:endParaRPr>
          </a:p>
          <a:p>
            <a:pPr marL="342900" indent="-342900">
              <a:buFontTx/>
              <a:buAutoNum type="arabicPeriod"/>
            </a:pPr>
            <a:r>
              <a:rPr lang="en-US" sz="2400" b="1" u="sng" dirty="0">
                <a:latin typeface="Arial"/>
                <a:cs typeface="Arial"/>
              </a:rPr>
              <a:t>Climate</a:t>
            </a:r>
            <a:r>
              <a:rPr lang="en-US" sz="2400" dirty="0">
                <a:latin typeface="Arial"/>
                <a:cs typeface="Arial"/>
              </a:rPr>
              <a:t> – </a:t>
            </a:r>
            <a:r>
              <a:rPr lang="en-US" sz="2200" dirty="0">
                <a:latin typeface="Arial"/>
                <a:cs typeface="Arial"/>
              </a:rPr>
              <a:t>Warmer, moister climates have the most weathering.  Heat &amp; Water speed up all chemical reactions.  This is the most important factor in weathering</a:t>
            </a:r>
            <a:r>
              <a:rPr lang="en-US" sz="2200" dirty="0" smtClean="0">
                <a:latin typeface="Arial"/>
                <a:cs typeface="Arial"/>
              </a:rPr>
              <a:t>.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10400" y="0"/>
            <a:ext cx="2150533" cy="20574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19400" y="685800"/>
            <a:ext cx="4191000" cy="137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803241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6" grpId="0"/>
      <p:bldP spid="307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228600"/>
            <a:ext cx="8147051" cy="784412"/>
          </a:xfrm>
        </p:spPr>
        <p:txBody>
          <a:bodyPr/>
          <a:lstStyle/>
          <a:p>
            <a:r>
              <a:rPr lang="en-US" b="1" dirty="0" smtClean="0">
                <a:latin typeface="Arial" pitchFamily="34" charset="0"/>
                <a:cs typeface="Arial" pitchFamily="34" charset="0"/>
              </a:rPr>
              <a:t>Physical Weathering</a:t>
            </a:r>
            <a:endParaRPr lang="en-US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Rectangle 23"/>
          <p:cNvSpPr>
            <a:spLocks noGrp="1" noChangeArrowheads="1"/>
          </p:cNvSpPr>
          <p:nvPr>
            <p:ph idx="1"/>
          </p:nvPr>
        </p:nvSpPr>
        <p:spPr bwMode="auto">
          <a:xfrm>
            <a:off x="25400" y="990600"/>
            <a:ext cx="8229600" cy="49654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buClr>
                <a:srgbClr val="389700"/>
              </a:buClr>
              <a:buFont typeface="Wingdings" charset="0"/>
              <a:buChar char="u"/>
            </a:pPr>
            <a:r>
              <a:rPr lang="en-US" sz="2800" b="1" dirty="0" smtClean="0">
                <a:solidFill>
                  <a:schemeClr val="tx1"/>
                </a:solidFill>
                <a:latin typeface="Arial" charset="0"/>
                <a:cs typeface="Times New Roman" charset="0"/>
              </a:rPr>
              <a:t>Physical </a:t>
            </a:r>
            <a:r>
              <a:rPr lang="en-US" sz="2800" b="1" dirty="0">
                <a:solidFill>
                  <a:schemeClr val="tx1"/>
                </a:solidFill>
                <a:latin typeface="Arial" charset="0"/>
                <a:cs typeface="Times New Roman" charset="0"/>
              </a:rPr>
              <a:t>weathering</a:t>
            </a:r>
            <a:r>
              <a:rPr lang="en-US" sz="2800" dirty="0">
                <a:solidFill>
                  <a:schemeClr val="tx1"/>
                </a:solidFill>
                <a:latin typeface="Arial" charset="0"/>
                <a:cs typeface="Times New Roman" charset="0"/>
              </a:rPr>
              <a:t> occurs when </a:t>
            </a:r>
            <a:r>
              <a:rPr lang="en-US" sz="2800" b="1" u="sng" dirty="0">
                <a:solidFill>
                  <a:schemeClr val="tx1"/>
                </a:solidFill>
                <a:latin typeface="Arial" charset="0"/>
                <a:cs typeface="Times New Roman" charset="0"/>
              </a:rPr>
              <a:t>physical </a:t>
            </a:r>
            <a:r>
              <a:rPr lang="en-US" sz="2800" b="1" u="sng" dirty="0" smtClean="0">
                <a:solidFill>
                  <a:schemeClr val="tx1"/>
                </a:solidFill>
                <a:latin typeface="Arial" charset="0"/>
                <a:cs typeface="Times New Roman" charset="0"/>
              </a:rPr>
              <a:t>forces</a:t>
            </a:r>
            <a:r>
              <a:rPr lang="en-US" sz="2800" dirty="0" smtClean="0">
                <a:solidFill>
                  <a:schemeClr val="tx1"/>
                </a:solidFill>
                <a:latin typeface="Arial" charset="0"/>
                <a:cs typeface="Times New Roman" charset="0"/>
              </a:rPr>
              <a:t> break </a:t>
            </a:r>
            <a:r>
              <a:rPr lang="en-US" sz="2800" dirty="0">
                <a:solidFill>
                  <a:schemeClr val="tx1"/>
                </a:solidFill>
                <a:latin typeface="Arial" charset="0"/>
                <a:cs typeface="Times New Roman" charset="0"/>
              </a:rPr>
              <a:t>rock into smaller and smaller pieces </a:t>
            </a:r>
            <a:r>
              <a:rPr lang="en-US" sz="2800" b="1" u="sng" dirty="0">
                <a:solidFill>
                  <a:schemeClr val="tx1"/>
                </a:solidFill>
                <a:latin typeface="Arial" charset="0"/>
                <a:cs typeface="Times New Roman" charset="0"/>
              </a:rPr>
              <a:t>without</a:t>
            </a:r>
            <a:r>
              <a:rPr lang="en-US" sz="2800" dirty="0">
                <a:solidFill>
                  <a:schemeClr val="tx1"/>
                </a:solidFill>
                <a:latin typeface="Arial" charset="0"/>
                <a:cs typeface="Times New Roman" charset="0"/>
              </a:rPr>
              <a:t> changing the </a:t>
            </a:r>
            <a:r>
              <a:rPr lang="en-US" sz="2800" dirty="0" smtClean="0">
                <a:solidFill>
                  <a:schemeClr val="tx1"/>
                </a:solidFill>
                <a:latin typeface="Arial" charset="0"/>
                <a:cs typeface="Times New Roman" charset="0"/>
              </a:rPr>
              <a:t>rocks </a:t>
            </a:r>
            <a:r>
              <a:rPr lang="en-US" sz="2800" dirty="0">
                <a:solidFill>
                  <a:schemeClr val="tx1"/>
                </a:solidFill>
                <a:latin typeface="Arial" charset="0"/>
                <a:cs typeface="Times New Roman" charset="0"/>
              </a:rPr>
              <a:t>mineral composition. </a:t>
            </a:r>
            <a:endParaRPr lang="en-US" sz="1400" dirty="0" smtClean="0">
              <a:solidFill>
                <a:schemeClr val="tx1"/>
              </a:solidFill>
              <a:latin typeface="Arial" charset="0"/>
              <a:cs typeface="Times New Roman" charset="0"/>
            </a:endParaRPr>
          </a:p>
          <a:p>
            <a:pPr>
              <a:buClr>
                <a:srgbClr val="389700"/>
              </a:buClr>
              <a:buFont typeface="Wingdings" charset="0"/>
              <a:buChar char="u"/>
            </a:pPr>
            <a:r>
              <a:rPr lang="en-US" sz="2700" dirty="0" smtClean="0">
                <a:solidFill>
                  <a:schemeClr val="tx1"/>
                </a:solidFill>
                <a:latin typeface="Arial" charset="0"/>
                <a:cs typeface="Times New Roman" charset="0"/>
              </a:rPr>
              <a:t>These forces are </a:t>
            </a:r>
            <a:r>
              <a:rPr lang="en-US" sz="2700" b="1" dirty="0" smtClean="0">
                <a:solidFill>
                  <a:schemeClr val="tx1"/>
                </a:solidFill>
                <a:latin typeface="Arial" charset="0"/>
                <a:cs typeface="Times New Roman" charset="0"/>
              </a:rPr>
              <a:t>wind, water,</a:t>
            </a:r>
            <a:r>
              <a:rPr lang="en-US" sz="2700" dirty="0" smtClean="0">
                <a:solidFill>
                  <a:schemeClr val="tx1"/>
                </a:solidFill>
                <a:latin typeface="Arial" charset="0"/>
                <a:cs typeface="Times New Roman" charset="0"/>
              </a:rPr>
              <a:t> </a:t>
            </a:r>
            <a:r>
              <a:rPr lang="en-US" sz="2700" b="1" dirty="0" smtClean="0">
                <a:solidFill>
                  <a:schemeClr val="tx1"/>
                </a:solidFill>
                <a:latin typeface="Arial" charset="0"/>
                <a:cs typeface="Times New Roman" charset="0"/>
              </a:rPr>
              <a:t>waves,</a:t>
            </a:r>
            <a:r>
              <a:rPr lang="en-US" sz="2700" dirty="0" smtClean="0">
                <a:solidFill>
                  <a:schemeClr val="tx1"/>
                </a:solidFill>
                <a:latin typeface="Arial" charset="0"/>
                <a:cs typeface="Times New Roman" charset="0"/>
              </a:rPr>
              <a:t> and </a:t>
            </a:r>
            <a:r>
              <a:rPr lang="en-US" sz="2700" b="1" dirty="0" smtClean="0">
                <a:solidFill>
                  <a:schemeClr val="tx1"/>
                </a:solidFill>
                <a:latin typeface="Arial" charset="0"/>
                <a:cs typeface="Times New Roman" charset="0"/>
              </a:rPr>
              <a:t>gravity</a:t>
            </a:r>
            <a:r>
              <a:rPr lang="en-US" sz="2700" dirty="0" smtClean="0">
                <a:solidFill>
                  <a:schemeClr val="tx1"/>
                </a:solidFill>
                <a:latin typeface="Arial" charset="0"/>
                <a:cs typeface="Times New Roman" charset="0"/>
              </a:rPr>
              <a:t>.</a:t>
            </a:r>
          </a:p>
          <a:p>
            <a:pPr marL="0" indent="0">
              <a:buClr>
                <a:srgbClr val="389700"/>
              </a:buClr>
              <a:buNone/>
            </a:pPr>
            <a:endParaRPr lang="en-US" sz="2800" dirty="0" smtClean="0">
              <a:solidFill>
                <a:schemeClr val="tx1"/>
              </a:solidFill>
              <a:latin typeface="Arial" charset="0"/>
              <a:cs typeface="Times New Roman" charset="0"/>
            </a:endParaRPr>
          </a:p>
          <a:p>
            <a:pPr marL="0" indent="0">
              <a:buClr>
                <a:srgbClr val="389700"/>
              </a:buClr>
              <a:buNone/>
            </a:pPr>
            <a:endParaRPr lang="en-US" sz="2800" dirty="0" smtClean="0">
              <a:solidFill>
                <a:schemeClr val="tx1"/>
              </a:solidFill>
              <a:latin typeface="Arial" charset="0"/>
              <a:cs typeface="Times New Roman" charset="0"/>
            </a:endParaRPr>
          </a:p>
          <a:p>
            <a:pPr marL="0" indent="0">
              <a:buClr>
                <a:srgbClr val="389700"/>
              </a:buClr>
              <a:buNone/>
            </a:pPr>
            <a:endParaRPr lang="en-US" sz="2800" dirty="0">
              <a:latin typeface="Arial" charset="0"/>
              <a:cs typeface="Times New Roman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038600"/>
            <a:ext cx="2692400" cy="2819400"/>
          </a:xfrm>
          <a:prstGeom prst="rect">
            <a:avLst/>
          </a:prstGeom>
          <a:ln>
            <a:noFill/>
          </a:ln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67000" y="3962400"/>
            <a:ext cx="3505200" cy="2895600"/>
          </a:xfrm>
          <a:prstGeom prst="rect">
            <a:avLst/>
          </a:prstGeom>
          <a:ln>
            <a:noFill/>
          </a:ln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62800" y="2362200"/>
            <a:ext cx="1981200" cy="16002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72200" y="3962400"/>
            <a:ext cx="2971800" cy="2895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351898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-67733"/>
            <a:ext cx="8147051" cy="1125071"/>
          </a:xfrm>
        </p:spPr>
        <p:txBody>
          <a:bodyPr/>
          <a:lstStyle/>
          <a:p>
            <a:r>
              <a:rPr lang="en-US" b="1" dirty="0" smtClean="0">
                <a:latin typeface="Arial"/>
                <a:cs typeface="Arial"/>
              </a:rPr>
              <a:t>Wind</a:t>
            </a:r>
            <a:endParaRPr lang="en-US" b="1" dirty="0">
              <a:latin typeface="Arial"/>
              <a:cs typeface="Arial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066800"/>
            <a:ext cx="9144000" cy="1438835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2400" b="1" dirty="0" smtClean="0">
                <a:solidFill>
                  <a:schemeClr val="tx1"/>
                </a:solidFill>
                <a:latin typeface="Arial"/>
                <a:cs typeface="Arial"/>
              </a:rPr>
              <a:t>Fast moving wind will carry fine, dry sediment over long distances</a:t>
            </a:r>
            <a:endParaRPr lang="en-US" sz="2400" b="1" dirty="0">
              <a:solidFill>
                <a:schemeClr val="tx1"/>
              </a:solidFill>
              <a:latin typeface="Arial"/>
              <a:cs typeface="Arial"/>
            </a:endParaRPr>
          </a:p>
        </p:txBody>
      </p:sp>
      <p:pic>
        <p:nvPicPr>
          <p:cNvPr id="4" name="Picture 4" descr="dust storm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1981200"/>
            <a:ext cx="9144000" cy="48768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56272999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8475" y="94129"/>
            <a:ext cx="8147051" cy="1734671"/>
          </a:xfrm>
        </p:spPr>
        <p:txBody>
          <a:bodyPr/>
          <a:lstStyle/>
          <a:p>
            <a:r>
              <a:rPr lang="en-US" b="1" dirty="0" smtClean="0">
                <a:latin typeface="Arial"/>
                <a:cs typeface="Arial"/>
              </a:rPr>
              <a:t>Water</a:t>
            </a:r>
            <a:r>
              <a:rPr lang="en-US" dirty="0" smtClean="0">
                <a:latin typeface="Arial"/>
                <a:cs typeface="Arial"/>
              </a:rPr>
              <a:t/>
            </a:r>
            <a:br>
              <a:rPr lang="en-US" dirty="0" smtClean="0">
                <a:latin typeface="Arial"/>
                <a:cs typeface="Arial"/>
              </a:rPr>
            </a:br>
            <a:r>
              <a:rPr lang="en-US" sz="2400" dirty="0" smtClean="0">
                <a:latin typeface="Arial"/>
                <a:cs typeface="Arial"/>
              </a:rPr>
              <a:t>most effective weathering agent</a:t>
            </a:r>
            <a:br>
              <a:rPr lang="en-US" sz="2400" dirty="0" smtClean="0">
                <a:latin typeface="Arial"/>
                <a:cs typeface="Arial"/>
              </a:rPr>
            </a:br>
            <a:r>
              <a:rPr lang="en-US" sz="2400" dirty="0" smtClean="0">
                <a:latin typeface="Arial"/>
                <a:cs typeface="Arial"/>
              </a:rPr>
              <a:t>shapes the Earth’s surface</a:t>
            </a:r>
            <a:endParaRPr lang="en-US" sz="4400" dirty="0">
              <a:latin typeface="Arial"/>
              <a:cs typeface="Arial"/>
            </a:endParaRPr>
          </a:p>
        </p:txBody>
      </p:sp>
      <p:pic>
        <p:nvPicPr>
          <p:cNvPr id="4" name="Picture 3" descr="lakeoxbow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83467" y="2057400"/>
            <a:ext cx="5943600" cy="4672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381000" y="2590800"/>
            <a:ext cx="2590800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latin typeface="Arial"/>
                <a:cs typeface="Arial"/>
              </a:rPr>
              <a:t>Streams--</a:t>
            </a:r>
            <a:r>
              <a:rPr lang="en-US" sz="4000" dirty="0">
                <a:latin typeface="Arial"/>
                <a:cs typeface="Arial"/>
              </a:rPr>
              <a:t/>
            </a:r>
            <a:br>
              <a:rPr lang="en-US" sz="4000" dirty="0">
                <a:latin typeface="Arial"/>
                <a:cs typeface="Arial"/>
              </a:rPr>
            </a:br>
            <a:endParaRPr lang="en-US" sz="4000" dirty="0" smtClean="0">
              <a:latin typeface="Arial"/>
              <a:cs typeface="Arial"/>
            </a:endParaRPr>
          </a:p>
          <a:p>
            <a:r>
              <a:rPr lang="en-US" sz="2400" dirty="0" smtClean="0">
                <a:latin typeface="Arial"/>
                <a:cs typeface="Arial"/>
              </a:rPr>
              <a:t>Flowing </a:t>
            </a:r>
            <a:r>
              <a:rPr lang="en-US" sz="2400" dirty="0">
                <a:latin typeface="Arial"/>
                <a:cs typeface="Arial"/>
              </a:rPr>
              <a:t>water will lift and carry small sediments such as silt and sand.</a:t>
            </a:r>
          </a:p>
        </p:txBody>
      </p:sp>
    </p:spTree>
    <p:extLst>
      <p:ext uri="{BB962C8B-B14F-4D97-AF65-F5344CB8AC3E}">
        <p14:creationId xmlns:p14="http://schemas.microsoft.com/office/powerpoint/2010/main" val="40962681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228600"/>
            <a:ext cx="8147051" cy="1429871"/>
          </a:xfrm>
        </p:spPr>
        <p:txBody>
          <a:bodyPr/>
          <a:lstStyle/>
          <a:p>
            <a:r>
              <a:rPr lang="en-US" b="1" dirty="0" smtClean="0">
                <a:latin typeface="Arial"/>
                <a:cs typeface="Arial"/>
              </a:rPr>
              <a:t>Waves/Oceans</a:t>
            </a:r>
            <a:r>
              <a:rPr lang="en-US" dirty="0" smtClean="0">
                <a:latin typeface="Arial"/>
                <a:cs typeface="Arial"/>
              </a:rPr>
              <a:t/>
            </a:r>
            <a:br>
              <a:rPr lang="en-US" dirty="0" smtClean="0">
                <a:latin typeface="Arial"/>
                <a:cs typeface="Arial"/>
              </a:rPr>
            </a:br>
            <a:r>
              <a:rPr lang="en-US" sz="2400" dirty="0">
                <a:latin typeface="Arial"/>
                <a:cs typeface="Arial"/>
              </a:rPr>
              <a:t>T</a:t>
            </a:r>
            <a:r>
              <a:rPr lang="en-US" sz="2400" dirty="0" smtClean="0">
                <a:latin typeface="Arial"/>
                <a:cs typeface="Arial"/>
              </a:rPr>
              <a:t>idal action and waves carry away weathered material</a:t>
            </a:r>
            <a:endParaRPr lang="en-US" sz="2400" dirty="0">
              <a:latin typeface="Arial"/>
              <a:cs typeface="Arial"/>
            </a:endParaRPr>
          </a:p>
        </p:txBody>
      </p:sp>
      <p:pic>
        <p:nvPicPr>
          <p:cNvPr id="4" name="Picture 4" descr="oceanerosion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5029200"/>
            <a:ext cx="4876800" cy="1828800"/>
          </a:xfrm>
          <a:prstGeom prst="rect">
            <a:avLst/>
          </a:prstGeom>
          <a:noFill/>
        </p:spPr>
      </p:pic>
      <p:pic>
        <p:nvPicPr>
          <p:cNvPr id="5" name="Picture 7" descr="oceanerosion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648200" y="1676400"/>
            <a:ext cx="4521200" cy="5190067"/>
          </a:xfrm>
          <a:prstGeom prst="rect">
            <a:avLst/>
          </a:prstGeom>
          <a:noFill/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676400"/>
            <a:ext cx="4648200" cy="34163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533400" y="4572000"/>
            <a:ext cx="3352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chemeClr val="bg1"/>
                </a:solidFill>
              </a:rPr>
              <a:t>Narragansett Town Beach RI</a:t>
            </a:r>
            <a:endParaRPr lang="en-US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120420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8475" y="94129"/>
            <a:ext cx="8147051" cy="972671"/>
          </a:xfrm>
        </p:spPr>
        <p:txBody>
          <a:bodyPr/>
          <a:lstStyle/>
          <a:p>
            <a:r>
              <a:rPr lang="en-US" b="1" dirty="0" smtClean="0">
                <a:latin typeface="Arial"/>
                <a:cs typeface="Arial"/>
              </a:rPr>
              <a:t>Gravity</a:t>
            </a:r>
            <a:endParaRPr lang="en-US" b="1" dirty="0">
              <a:latin typeface="Arial"/>
              <a:cs typeface="Arial"/>
            </a:endParaRPr>
          </a:p>
        </p:txBody>
      </p:sp>
      <p:pic>
        <p:nvPicPr>
          <p:cNvPr id="4" name="Picture 9" descr="rockfall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2286000"/>
            <a:ext cx="9144000" cy="4572000"/>
          </a:xfrm>
          <a:prstGeom prst="rect">
            <a:avLst/>
          </a:prstGeom>
          <a:noFill/>
        </p:spPr>
      </p:pic>
      <p:sp>
        <p:nvSpPr>
          <p:cNvPr id="5" name="Rectangle 4"/>
          <p:cNvSpPr/>
          <p:nvPr/>
        </p:nvSpPr>
        <p:spPr>
          <a:xfrm>
            <a:off x="228600" y="1219200"/>
            <a:ext cx="8534400" cy="9910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  <a:buFont typeface="Monotype Sorts" charset="0"/>
              <a:buNone/>
            </a:pPr>
            <a:r>
              <a:rPr lang="en-US" sz="2400" b="1" dirty="0">
                <a:latin typeface="Arial"/>
                <a:cs typeface="Arial"/>
              </a:rPr>
              <a:t>When sediments are weathered they may be transported downward by gravity.  The general term for this is </a:t>
            </a:r>
            <a:r>
              <a:rPr lang="en-US" sz="2400" b="1" u="sng" dirty="0" smtClean="0">
                <a:latin typeface="Arial"/>
                <a:cs typeface="Arial"/>
              </a:rPr>
              <a:t>mass movement.</a:t>
            </a:r>
            <a:endParaRPr lang="en-US" sz="2400" b="1" u="sng" dirty="0"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28950008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Relationship Id="rId2" Type="http://schemas.openxmlformats.org/officeDocument/2006/relationships/image" Target="../media/image2.jpeg"/><Relationship Id="rId3" Type="http://schemas.openxmlformats.org/officeDocument/2006/relationships/image" Target="../media/image3.jpeg"/></Relationships>
</file>

<file path=ppt/theme/theme1.xml><?xml version="1.0" encoding="utf-8"?>
<a:theme xmlns:a="http://schemas.openxmlformats.org/drawingml/2006/main" name="Saddle">
  <a:themeElements>
    <a:clrScheme name="Saddle">
      <a:dk1>
        <a:srgbClr val="302C24"/>
      </a:dk1>
      <a:lt1>
        <a:sysClr val="window" lastClr="FFFFFF"/>
      </a:lt1>
      <a:dk2>
        <a:srgbClr val="AC6416"/>
      </a:dk2>
      <a:lt2>
        <a:srgbClr val="E8E4DB"/>
      </a:lt2>
      <a:accent1>
        <a:srgbClr val="C6B178"/>
      </a:accent1>
      <a:accent2>
        <a:srgbClr val="9C5B14"/>
      </a:accent2>
      <a:accent3>
        <a:srgbClr val="71B2BC"/>
      </a:accent3>
      <a:accent4>
        <a:srgbClr val="78AA5D"/>
      </a:accent4>
      <a:accent5>
        <a:srgbClr val="867099"/>
      </a:accent5>
      <a:accent6>
        <a:srgbClr val="4C6F75"/>
      </a:accent6>
      <a:hlink>
        <a:srgbClr val="F27B0E"/>
      </a:hlink>
      <a:folHlink>
        <a:srgbClr val="989268"/>
      </a:folHlink>
    </a:clrScheme>
    <a:fontScheme name="Capital">
      <a:majorFont>
        <a:latin typeface="Calisto MT"/>
        <a:ea typeface=""/>
        <a:cs typeface=""/>
        <a:font script="Jpan" typeface="ＭＳ 明朝"/>
        <a:font script="Hans" typeface="宋体"/>
        <a:font script="Hant" typeface="新細明體"/>
      </a:majorFont>
      <a:minorFont>
        <a:latin typeface="Calisto MT"/>
        <a:ea typeface=""/>
        <a:cs typeface=""/>
        <a:font script="Jpan" typeface="ＭＳ 明朝"/>
        <a:font script="Hans" typeface="宋体"/>
        <a:font script="Hant" typeface="新細明體"/>
      </a:minorFont>
    </a:fontScheme>
    <a:fmtScheme name="Saddle">
      <a:fillStyleLst>
        <a:solidFill>
          <a:schemeClr val="phClr"/>
        </a:solidFill>
        <a:gradFill rotWithShape="1">
          <a:gsLst>
            <a:gs pos="0">
              <a:schemeClr val="phClr"/>
            </a:gs>
            <a:gs pos="30000">
              <a:schemeClr val="phClr">
                <a:tint val="80000"/>
              </a:schemeClr>
            </a:gs>
            <a:gs pos="100000">
              <a:schemeClr val="phClr">
                <a:tint val="100000"/>
              </a:schemeClr>
            </a:gs>
          </a:gsLst>
          <a:path path="rect">
            <a:fillToRect l="50000" r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70000"/>
                <a:satMod val="120000"/>
              </a:schemeClr>
              <a:schemeClr val="phClr">
                <a:tint val="30000"/>
                <a:satMod val="120000"/>
              </a:schemeClr>
            </a:duotone>
          </a:blip>
          <a:stretch/>
        </a:blipFill>
      </a:fillStyleLst>
      <a:lnStyleLst>
        <a:ln w="254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50800" cap="flat" cmpd="dbl" algn="ctr">
          <a:solidFill>
            <a:schemeClr val="phClr"/>
          </a:solidFill>
          <a:prstDash val="solid"/>
        </a:ln>
        <a:ln w="76200" cap="flat" cmpd="dbl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FFFFFF">
                <a:alpha val="75000"/>
              </a:srgbClr>
            </a:outerShdw>
          </a:effectLst>
          <a:scene3d>
            <a:camera prst="orthographicFront">
              <a:rot lat="0" lon="0" rev="0"/>
            </a:camera>
            <a:lightRig rig="sunrise" dir="tl">
              <a:rot lat="0" lon="0" rev="1200000"/>
            </a:lightRig>
          </a:scene3d>
          <a:sp3d prstMaterial="softEdge">
            <a:bevelT w="0" h="0"/>
          </a:sp3d>
        </a:effectStyle>
        <a:effectStyle>
          <a:effectLst>
            <a:innerShdw blurRad="76200" dist="38100" dir="13500000">
              <a:srgbClr val="FFFFFF">
                <a:alpha val="75000"/>
              </a:srgbClr>
            </a:innerShdw>
          </a:effectLst>
          <a:scene3d>
            <a:camera prst="perspectiveFront" fov="2400000"/>
            <a:lightRig rig="twoPt" dir="tl"/>
          </a:scene3d>
          <a:sp3d>
            <a:bevelT w="25400" h="12700" prst="angle"/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2">
            <a:duotone>
              <a:schemeClr val="phClr">
                <a:shade val="30000"/>
                <a:satMod val="250000"/>
              </a:schemeClr>
              <a:schemeClr val="phClr">
                <a:tint val="50000"/>
                <a:satMod val="200000"/>
              </a:schemeClr>
            </a:duotone>
          </a:blip>
          <a:stretch/>
        </a:blipFill>
        <a:blipFill rotWithShape="1">
          <a:blip xmlns:r="http://schemas.openxmlformats.org/officeDocument/2006/relationships" r:embed="rId3">
            <a:duotone>
              <a:schemeClr val="phClr">
                <a:shade val="90000"/>
                <a:hueMod val="90000"/>
                <a:satMod val="150000"/>
                <a:lumMod val="90000"/>
              </a:schemeClr>
              <a:schemeClr val="phClr">
                <a:tint val="70000"/>
                <a:shade val="80000"/>
                <a:satMod val="300000"/>
                <a:lumMod val="110000"/>
              </a:schemeClr>
            </a:duotone>
          </a:blip>
          <a:stretch/>
        </a:blip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Saddle.thmx</Template>
  <TotalTime>1937</TotalTime>
  <Words>661</Words>
  <Application>Microsoft Macintosh PowerPoint</Application>
  <PresentationFormat>On-screen Show (4:3)</PresentationFormat>
  <Paragraphs>104</Paragraphs>
  <Slides>21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2" baseType="lpstr">
      <vt:lpstr>Saddle</vt:lpstr>
      <vt:lpstr> Weathering &amp;  Erosion (W.E.D.S.)</vt:lpstr>
      <vt:lpstr>W.E.D.S</vt:lpstr>
      <vt:lpstr>1. Weathering</vt:lpstr>
      <vt:lpstr>PowerPoint Presentation</vt:lpstr>
      <vt:lpstr>Physical Weathering</vt:lpstr>
      <vt:lpstr>Wind</vt:lpstr>
      <vt:lpstr>Water most effective weathering agent shapes the Earth’s surface</vt:lpstr>
      <vt:lpstr>Waves/Oceans Tidal action and waves carry away weathered material</vt:lpstr>
      <vt:lpstr>Gravity</vt:lpstr>
      <vt:lpstr>Chemical weathering</vt:lpstr>
      <vt:lpstr>Oxygen</vt:lpstr>
      <vt:lpstr>Carbon Dioxide</vt:lpstr>
      <vt:lpstr>Water</vt:lpstr>
      <vt:lpstr>Acid Precipitation</vt:lpstr>
      <vt:lpstr>2. Erosion</vt:lpstr>
      <vt:lpstr>Human Erosion</vt:lpstr>
      <vt:lpstr> 3. Deposition</vt:lpstr>
      <vt:lpstr>Glaciers</vt:lpstr>
      <vt:lpstr>Mass Movements</vt:lpstr>
      <vt:lpstr>4. Sedimentation</vt:lpstr>
      <vt:lpstr>W.E.D.S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Weathering &amp; Erosion</dc:title>
  <dc:creator>Gina</dc:creator>
  <cp:lastModifiedBy>Jillian Boisse</cp:lastModifiedBy>
  <cp:revision>81</cp:revision>
  <dcterms:created xsi:type="dcterms:W3CDTF">2013-04-01T23:23:00Z</dcterms:created>
  <dcterms:modified xsi:type="dcterms:W3CDTF">2013-04-26T18:02:03Z</dcterms:modified>
</cp:coreProperties>
</file>